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1"/>
  </p:sldMasterIdLst>
  <p:notesMasterIdLst>
    <p:notesMasterId r:id="rId31"/>
  </p:notesMasterIdLst>
  <p:handoutMasterIdLst>
    <p:handoutMasterId r:id="rId32"/>
  </p:handoutMasterIdLst>
  <p:sldIdLst>
    <p:sldId id="268" r:id="rId2"/>
    <p:sldId id="289" r:id="rId3"/>
    <p:sldId id="272" r:id="rId4"/>
    <p:sldId id="273" r:id="rId5"/>
    <p:sldId id="293" r:id="rId6"/>
    <p:sldId id="287" r:id="rId7"/>
    <p:sldId id="294" r:id="rId8"/>
    <p:sldId id="269" r:id="rId9"/>
    <p:sldId id="274" r:id="rId10"/>
    <p:sldId id="276" r:id="rId11"/>
    <p:sldId id="275" r:id="rId12"/>
    <p:sldId id="278" r:id="rId13"/>
    <p:sldId id="282" r:id="rId14"/>
    <p:sldId id="295" r:id="rId15"/>
    <p:sldId id="298" r:id="rId16"/>
    <p:sldId id="279" r:id="rId17"/>
    <p:sldId id="296" r:id="rId18"/>
    <p:sldId id="271" r:id="rId19"/>
    <p:sldId id="280" r:id="rId20"/>
    <p:sldId id="291" r:id="rId21"/>
    <p:sldId id="283" r:id="rId22"/>
    <p:sldId id="299" r:id="rId23"/>
    <p:sldId id="300" r:id="rId24"/>
    <p:sldId id="285" r:id="rId25"/>
    <p:sldId id="286" r:id="rId26"/>
    <p:sldId id="301" r:id="rId27"/>
    <p:sldId id="302" r:id="rId28"/>
    <p:sldId id="297" r:id="rId29"/>
    <p:sldId id="264" r:id="rId30"/>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jana Ristic" initials="DR" lastIdx="3" clrIdx="0">
    <p:extLst>
      <p:ext uri="{19B8F6BF-5375-455C-9EA6-DF929625EA0E}">
        <p15:presenceInfo xmlns:p15="http://schemas.microsoft.com/office/powerpoint/2012/main" userId="S-1-5-21-1629567443-4237113237-524748578-993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24" autoAdjust="0"/>
  </p:normalViewPr>
  <p:slideViewPr>
    <p:cSldViewPr snapToGrid="0">
      <p:cViewPr varScale="1">
        <p:scale>
          <a:sx n="93" d="100"/>
          <a:sy n="93" d="100"/>
        </p:scale>
        <p:origin x="288"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C179441C-C7E1-4EA5-B9F5-C94CA501EE91}" type="datetimeFigureOut">
              <a:rPr lang="en-US" smtClean="0"/>
              <a:t>6/8/2018</a:t>
            </a:fld>
            <a:endParaRPr lang="en-US"/>
          </a:p>
        </p:txBody>
      </p:sp>
      <p:sp>
        <p:nvSpPr>
          <p:cNvPr id="4" name="Footer Placeholder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FB929611-802C-4982-8EFC-2911B13A31F8}" type="slidenum">
              <a:rPr lang="en-US" smtClean="0"/>
              <a:t>‹#›</a:t>
            </a:fld>
            <a:endParaRPr lang="en-US"/>
          </a:p>
        </p:txBody>
      </p:sp>
    </p:spTree>
    <p:extLst>
      <p:ext uri="{BB962C8B-B14F-4D97-AF65-F5344CB8AC3E}">
        <p14:creationId xmlns:p14="http://schemas.microsoft.com/office/powerpoint/2010/main" val="9486422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04F4471D-680F-4C99-B5D5-2B903C6D0D98}" type="datetimeFigureOut">
              <a:rPr lang="en-US" smtClean="0"/>
              <a:t>6/8/2018</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240497F9-4B15-4126-89AD-20DE6BA6FDFC}" type="slidenum">
              <a:rPr lang="en-US" smtClean="0"/>
              <a:t>‹#›</a:t>
            </a:fld>
            <a:endParaRPr lang="en-US"/>
          </a:p>
        </p:txBody>
      </p:sp>
    </p:spTree>
    <p:extLst>
      <p:ext uri="{BB962C8B-B14F-4D97-AF65-F5344CB8AC3E}">
        <p14:creationId xmlns:p14="http://schemas.microsoft.com/office/powerpoint/2010/main" val="26859582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0497F9-4B15-4126-89AD-20DE6BA6FDFC}" type="slidenum">
              <a:rPr lang="en-US" smtClean="0"/>
              <a:t>7</a:t>
            </a:fld>
            <a:endParaRPr lang="en-US"/>
          </a:p>
        </p:txBody>
      </p:sp>
    </p:spTree>
    <p:extLst>
      <p:ext uri="{BB962C8B-B14F-4D97-AF65-F5344CB8AC3E}">
        <p14:creationId xmlns:p14="http://schemas.microsoft.com/office/powerpoint/2010/main" val="426565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0497F9-4B15-4126-89AD-20DE6BA6FDFC}" type="slidenum">
              <a:rPr lang="en-US" smtClean="0"/>
              <a:t>25</a:t>
            </a:fld>
            <a:endParaRPr lang="en-US"/>
          </a:p>
        </p:txBody>
      </p:sp>
    </p:spTree>
    <p:extLst>
      <p:ext uri="{BB962C8B-B14F-4D97-AF65-F5344CB8AC3E}">
        <p14:creationId xmlns:p14="http://schemas.microsoft.com/office/powerpoint/2010/main" val="2026015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6141D64-D7F2-4848-821B-BE818FA61E8E}" type="datetime1">
              <a:rPr lang="en-US" smtClean="0"/>
              <a:t>6/8/2018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483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55EA10-73A9-4F0C-8DBD-9F2DE1868797}" type="datetime1">
              <a:rPr lang="en-US" smtClean="0"/>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331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1797C6EF-A228-473D-B164-E101C76F4005}" type="datetime1">
              <a:rPr lang="en-US" smtClean="0"/>
              <a:t>6/8/2018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7576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7511E3-039F-4A08-86F4-67F1BC4FBAB2}" type="datetime1">
              <a:rPr lang="en-US" smtClean="0"/>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1901648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31DA844-4DCE-4AC6-AD7B-DCB6FAB54F07}" type="datetime1">
              <a:rPr lang="en-US" smtClean="0"/>
              <a:t>6/8/2018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841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717EB2-97FB-4F4F-A51F-E77B01EDF242}" type="datetime1">
              <a:rPr lang="en-US" smtClean="0"/>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72341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0B116C-0776-431A-9057-315ABDFC3C79}" type="datetime1">
              <a:rPr lang="en-US" smtClean="0"/>
              <a:t>6/8/2018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760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5B0A10-5DFB-4554-8618-686F4955C8F5}" type="datetime1">
              <a:rPr lang="en-US" smtClean="0"/>
              <a:t>6/8/2018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0585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4BDAE-0E3D-4CE3-B337-3E86F6DB2818}" type="datetime1">
              <a:rPr lang="en-US" smtClean="0"/>
              <a:t>6/8/2018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878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7236555C-9519-4426-9A4E-4B9A38746200}" type="datetime1">
              <a:rPr lang="en-US" smtClean="0"/>
              <a:t>6/8/2018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396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853E8E-AD8F-4704-AC6A-8AEDD3204FE4}" type="datetime1">
              <a:rPr lang="en-US" smtClean="0"/>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801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C4FD44BC-F75F-4896-A551-1AAF798D811B}" type="datetime1">
              <a:rPr lang="en-US" smtClean="0"/>
              <a:t>6/8/2018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3923582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video" Target="https://www.youtube.com/embed/jyBakRkzsw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5.xml"/><Relationship Id="rId1" Type="http://schemas.openxmlformats.org/officeDocument/2006/relationships/video" Target="https://www.youtube.com/embed/0B89Sock-Rk" TargetMode="External"/><Relationship Id="rId5" Type="http://schemas.openxmlformats.org/officeDocument/2006/relationships/hyperlink" Target="http://www.clincialtrials.gov/" TargetMode="External"/><Relationship Id="rId4" Type="http://schemas.openxmlformats.org/officeDocument/2006/relationships/hyperlink" Target="https://www.michaeljfox.org/page.html?Participate-in-Parkinsons-Research"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parkinsonvoiceproject.org/providers.aspx" TargetMode="External"/><Relationship Id="rId2" Type="http://schemas.openxmlformats.org/officeDocument/2006/relationships/hyperlink" Target="http://www.pwr4life.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girijamuralidhar@yahoo.com" TargetMode="External"/><Relationship Id="rId4" Type="http://schemas.openxmlformats.org/officeDocument/2006/relationships/hyperlink" Target="mailto:info@Support4PD.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theautismdaddy.com/" TargetMode="External"/><Relationship Id="rId7" Type="http://schemas.openxmlformats.org/officeDocument/2006/relationships/hyperlink" Target="http://emsutopia.wikispaces.com/4KaiAsha's+Homepage" TargetMode="External"/><Relationship Id="rId2" Type="http://schemas.openxmlformats.org/officeDocument/2006/relationships/hyperlink" Target="mailto:lzehren@musicworxinc.com" TargetMode="External"/><Relationship Id="rId1" Type="http://schemas.openxmlformats.org/officeDocument/2006/relationships/slideLayout" Target="../slideLayouts/slideLayout4.xml"/><Relationship Id="rId6" Type="http://schemas.openxmlformats.org/officeDocument/2006/relationships/hyperlink" Target="http://emsutopia.wikispaces.com/4KaiAsha%27s+Homepage" TargetMode="External"/><Relationship Id="rId5" Type="http://schemas.openxmlformats.org/officeDocument/2006/relationships/image" Target="../media/image16.jpg"/><Relationship Id="rId4" Type="http://schemas.openxmlformats.org/officeDocument/2006/relationships/hyperlink" Target="https://creativecommons.org/licenses/by-sa/3.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www.youtube.com/watch?v=IuZDiEIxx5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1093537"/>
            <a:ext cx="10993549" cy="1475013"/>
          </a:xfrm>
        </p:spPr>
        <p:txBody>
          <a:bodyPr/>
          <a:lstStyle/>
          <a:p>
            <a:pPr algn="ctr"/>
            <a:r>
              <a:rPr lang="en-US" dirty="0"/>
              <a:t>The Good Start Program</a:t>
            </a:r>
            <a:br>
              <a:rPr lang="en-US"/>
            </a:br>
            <a:r>
              <a:rPr lang="en-US"/>
              <a:t>June 6, </a:t>
            </a:r>
            <a:r>
              <a:rPr lang="en-US" dirty="0"/>
              <a:t>2018 </a:t>
            </a:r>
          </a:p>
        </p:txBody>
      </p:sp>
      <p:sp>
        <p:nvSpPr>
          <p:cNvPr id="3" name="Subtitle 2"/>
          <p:cNvSpPr>
            <a:spLocks noGrp="1"/>
          </p:cNvSpPr>
          <p:nvPr>
            <p:ph type="subTitle" idx="1"/>
          </p:nvPr>
        </p:nvSpPr>
        <p:spPr/>
        <p:txBody>
          <a:bodyPr>
            <a:normAutofit fontScale="92500" lnSpcReduction="20000"/>
          </a:bodyPr>
          <a:lstStyle/>
          <a:p>
            <a:r>
              <a:rPr lang="en-US" dirty="0"/>
              <a:t>Parkinson’s Association of San Diego</a:t>
            </a:r>
          </a:p>
          <a:p>
            <a:r>
              <a:rPr lang="en-US" dirty="0"/>
              <a:t>www.parkinsonsassociation.org   </a:t>
            </a:r>
          </a:p>
        </p:txBody>
      </p:sp>
      <p:pic>
        <p:nvPicPr>
          <p:cNvPr id="1026" name="Picture 2"/>
          <p:cNvPicPr>
            <a:picLocks noChangeAspect="1" noChangeArrowheads="1"/>
          </p:cNvPicPr>
          <p:nvPr/>
        </p:nvPicPr>
        <p:blipFill>
          <a:blip r:embed="rId2"/>
          <a:srcRect/>
          <a:stretch>
            <a:fillRect/>
          </a:stretch>
        </p:blipFill>
        <p:spPr bwMode="auto">
          <a:xfrm>
            <a:off x="586854" y="3237934"/>
            <a:ext cx="3040036" cy="298544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851850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Dopamine</a:t>
            </a:r>
          </a:p>
        </p:txBody>
      </p:sp>
      <p:sp>
        <p:nvSpPr>
          <p:cNvPr id="3" name="Content Placeholder 2"/>
          <p:cNvSpPr>
            <a:spLocks noGrp="1"/>
          </p:cNvSpPr>
          <p:nvPr>
            <p:ph sz="half" idx="1"/>
          </p:nvPr>
        </p:nvSpPr>
        <p:spPr/>
        <p:txBody>
          <a:bodyPr/>
          <a:lstStyle/>
          <a:p>
            <a:r>
              <a:rPr lang="en-US" sz="2400" dirty="0"/>
              <a:t>The primary chemical (neurotransmitter) created by these nerve cells is dopamine.</a:t>
            </a:r>
          </a:p>
          <a:p>
            <a:r>
              <a:rPr lang="en-US" sz="2400" dirty="0"/>
              <a:t>Dopamine is needed to send signals about movement to other nerve cells.</a:t>
            </a:r>
          </a:p>
          <a:p>
            <a:r>
              <a:rPr lang="en-US" sz="2400" dirty="0"/>
              <a:t>Motor symptoms emerge when 60 – 80% of nerve cells are lost.</a:t>
            </a:r>
            <a:endParaRPr lang="en-US" dirty="0"/>
          </a:p>
        </p:txBody>
      </p:sp>
      <p:pic>
        <p:nvPicPr>
          <p:cNvPr id="5" name="jyBakRkzswU"/>
          <p:cNvPicPr>
            <a:picLocks noGrp="1" noRot="1" noChangeAspect="1"/>
          </p:cNvPicPr>
          <p:nvPr>
            <p:ph sz="half" idx="2"/>
            <a:videoFile r:link="rId1"/>
          </p:nvPr>
        </p:nvPicPr>
        <p:blipFill>
          <a:blip r:embed="rId3"/>
          <a:stretch>
            <a:fillRect/>
          </a:stretch>
        </p:blipFill>
        <p:spPr>
          <a:xfrm>
            <a:off x="6613525" y="2757488"/>
            <a:ext cx="4572000" cy="2571750"/>
          </a:xfrm>
          <a:prstGeom prst="rect">
            <a:avLst/>
          </a:prstGeom>
        </p:spPr>
      </p:pic>
      <p:sp>
        <p:nvSpPr>
          <p:cNvPr id="4" name="Slide Number Placeholder 3"/>
          <p:cNvSpPr>
            <a:spLocks noGrp="1"/>
          </p:cNvSpPr>
          <p:nvPr>
            <p:ph type="sldNum" sz="quarter" idx="12"/>
          </p:nvPr>
        </p:nvSpPr>
        <p:spPr/>
        <p:txBody>
          <a:bodyPr/>
          <a:lstStyle/>
          <a:p>
            <a:fld id="{5D84065D-F351-4B03-BD91-D8A6B8D4B362}" type="slidenum">
              <a:rPr lang="en-US" smtClean="0"/>
              <a:pPr/>
              <a:t>10</a:t>
            </a:fld>
            <a:endParaRPr lang="en-US" dirty="0"/>
          </a:p>
        </p:txBody>
      </p:sp>
    </p:spTree>
    <p:extLst>
      <p:ext uri="{BB962C8B-B14F-4D97-AF65-F5344CB8AC3E}">
        <p14:creationId xmlns:p14="http://schemas.microsoft.com/office/powerpoint/2010/main" val="24000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 Vary from person to person</a:t>
            </a:r>
          </a:p>
        </p:txBody>
      </p:sp>
      <p:sp>
        <p:nvSpPr>
          <p:cNvPr id="3" name="Text Placeholder 2"/>
          <p:cNvSpPr>
            <a:spLocks noGrp="1"/>
          </p:cNvSpPr>
          <p:nvPr>
            <p:ph type="body" idx="1"/>
          </p:nvPr>
        </p:nvSpPr>
        <p:spPr/>
        <p:txBody>
          <a:bodyPr/>
          <a:lstStyle/>
          <a:p>
            <a:r>
              <a:rPr lang="en-US" u="sng" dirty="0"/>
              <a:t>Motor</a:t>
            </a:r>
          </a:p>
        </p:txBody>
      </p:sp>
      <p:sp>
        <p:nvSpPr>
          <p:cNvPr id="4" name="Content Placeholder 3"/>
          <p:cNvSpPr>
            <a:spLocks noGrp="1"/>
          </p:cNvSpPr>
          <p:nvPr>
            <p:ph sz="half" idx="2"/>
          </p:nvPr>
        </p:nvSpPr>
        <p:spPr/>
        <p:txBody>
          <a:bodyPr numCol="2">
            <a:normAutofit/>
          </a:bodyPr>
          <a:lstStyle/>
          <a:p>
            <a:r>
              <a:rPr lang="en-US" dirty="0"/>
              <a:t>Tremor in arms, hands, face, jaw and/or legs</a:t>
            </a:r>
          </a:p>
          <a:p>
            <a:r>
              <a:rPr lang="en-US" dirty="0"/>
              <a:t>Rigidity (stiffness) of the trunk or limbs</a:t>
            </a:r>
          </a:p>
          <a:p>
            <a:r>
              <a:rPr lang="en-US" dirty="0"/>
              <a:t>Slowness of movement (“bradykinesia”)</a:t>
            </a:r>
          </a:p>
          <a:p>
            <a:r>
              <a:rPr lang="en-US" dirty="0"/>
              <a:t>Gait (postural instability and poor balance)</a:t>
            </a:r>
          </a:p>
          <a:p>
            <a:r>
              <a:rPr lang="en-US" dirty="0"/>
              <a:t>Shuffling</a:t>
            </a:r>
          </a:p>
          <a:p>
            <a:r>
              <a:rPr lang="en-US" dirty="0"/>
              <a:t>Masked Face</a:t>
            </a:r>
          </a:p>
          <a:p>
            <a:r>
              <a:rPr lang="en-US" dirty="0"/>
              <a:t>Soft Speech</a:t>
            </a:r>
          </a:p>
          <a:p>
            <a:r>
              <a:rPr lang="en-US" dirty="0"/>
              <a:t>Drooling</a:t>
            </a:r>
          </a:p>
          <a:p>
            <a:r>
              <a:rPr lang="en-US" dirty="0"/>
              <a:t>Cramping</a:t>
            </a:r>
          </a:p>
          <a:p>
            <a:r>
              <a:rPr lang="en-US" dirty="0"/>
              <a:t>Swallowing </a:t>
            </a:r>
          </a:p>
        </p:txBody>
      </p:sp>
      <p:sp>
        <p:nvSpPr>
          <p:cNvPr id="5" name="Text Placeholder 4"/>
          <p:cNvSpPr>
            <a:spLocks noGrp="1"/>
          </p:cNvSpPr>
          <p:nvPr>
            <p:ph type="body" sz="quarter" idx="3"/>
          </p:nvPr>
        </p:nvSpPr>
        <p:spPr/>
        <p:txBody>
          <a:bodyPr/>
          <a:lstStyle/>
          <a:p>
            <a:r>
              <a:rPr lang="en-US" u="sng" dirty="0"/>
              <a:t>Non-Motor</a:t>
            </a:r>
          </a:p>
        </p:txBody>
      </p:sp>
      <p:sp>
        <p:nvSpPr>
          <p:cNvPr id="6" name="Content Placeholder 5"/>
          <p:cNvSpPr>
            <a:spLocks noGrp="1"/>
          </p:cNvSpPr>
          <p:nvPr>
            <p:ph sz="quarter" idx="4"/>
          </p:nvPr>
        </p:nvSpPr>
        <p:spPr/>
        <p:txBody>
          <a:bodyPr numCol="2">
            <a:normAutofit fontScale="92500" lnSpcReduction="10000"/>
          </a:bodyPr>
          <a:lstStyle/>
          <a:p>
            <a:r>
              <a:rPr lang="en-US" dirty="0"/>
              <a:t>Depression</a:t>
            </a:r>
          </a:p>
          <a:p>
            <a:r>
              <a:rPr lang="en-US" dirty="0"/>
              <a:t>Anxiety</a:t>
            </a:r>
          </a:p>
          <a:p>
            <a:r>
              <a:rPr lang="en-US" dirty="0"/>
              <a:t>Increased sweating</a:t>
            </a:r>
          </a:p>
          <a:p>
            <a:r>
              <a:rPr lang="en-US" dirty="0"/>
              <a:t>Low blood pressure when standing</a:t>
            </a:r>
          </a:p>
          <a:p>
            <a:r>
              <a:rPr lang="en-US" dirty="0"/>
              <a:t>Loss of sense of smell</a:t>
            </a:r>
          </a:p>
          <a:p>
            <a:r>
              <a:rPr lang="en-US" dirty="0"/>
              <a:t>Bladder Problems</a:t>
            </a:r>
          </a:p>
          <a:p>
            <a:r>
              <a:rPr lang="en-US" dirty="0"/>
              <a:t>Fatigue </a:t>
            </a:r>
          </a:p>
          <a:p>
            <a:r>
              <a:rPr lang="en-US" dirty="0"/>
              <a:t>Constipation</a:t>
            </a:r>
          </a:p>
          <a:p>
            <a:r>
              <a:rPr lang="en-US" dirty="0"/>
              <a:t>Sexual Dysfunction </a:t>
            </a:r>
          </a:p>
          <a:p>
            <a:r>
              <a:rPr lang="en-US" dirty="0"/>
              <a:t>Cognitive Changes</a:t>
            </a:r>
          </a:p>
          <a:p>
            <a:r>
              <a:rPr lang="en-US" dirty="0"/>
              <a:t>Hallucinations</a:t>
            </a:r>
          </a:p>
          <a:p>
            <a:r>
              <a:rPr lang="en-US" dirty="0"/>
              <a:t>Sleep Disorders</a:t>
            </a:r>
          </a:p>
          <a:p>
            <a:r>
              <a:rPr lang="en-US" dirty="0"/>
              <a:t>Pain</a:t>
            </a:r>
          </a:p>
          <a:p>
            <a:r>
              <a:rPr lang="en-US" dirty="0"/>
              <a:t>Vision Problems</a:t>
            </a:r>
          </a:p>
          <a:p>
            <a:r>
              <a:rPr lang="en-US" dirty="0"/>
              <a:t>Mood-Changes</a:t>
            </a:r>
          </a:p>
        </p:txBody>
      </p:sp>
      <p:cxnSp>
        <p:nvCxnSpPr>
          <p:cNvPr id="9" name="Straight Connector 8"/>
          <p:cNvCxnSpPr/>
          <p:nvPr/>
        </p:nvCxnSpPr>
        <p:spPr>
          <a:xfrm flipH="1">
            <a:off x="5361140" y="2804265"/>
            <a:ext cx="12526" cy="3056786"/>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976794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1675"/>
            <a:ext cx="11029950" cy="1014413"/>
          </a:xfrm>
        </p:spPr>
        <p:txBody>
          <a:bodyPr/>
          <a:lstStyle/>
          <a:p>
            <a:r>
              <a:rPr lang="en-US" dirty="0"/>
              <a:t>Parkinson's Disease Foundation </a:t>
            </a:r>
          </a:p>
        </p:txBody>
      </p:sp>
      <p:pic>
        <p:nvPicPr>
          <p:cNvPr id="6" name="Content Placeholder 5"/>
          <p:cNvPicPr>
            <a:picLocks noGrp="1" noChangeAspect="1"/>
          </p:cNvPicPr>
          <p:nvPr>
            <p:ph idx="4294967295"/>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075" r="1" b="16395"/>
          <a:stretch/>
        </p:blipFill>
        <p:spPr>
          <a:xfrm>
            <a:off x="1703062" y="600753"/>
            <a:ext cx="8467725" cy="6156325"/>
          </a:xfrm>
        </p:spPr>
      </p:pic>
      <p:sp>
        <p:nvSpPr>
          <p:cNvPr id="7" name="TextBox 6"/>
          <p:cNvSpPr txBox="1"/>
          <p:nvPr/>
        </p:nvSpPr>
        <p:spPr>
          <a:xfrm>
            <a:off x="10471759" y="6581001"/>
            <a:ext cx="1720241" cy="276999"/>
          </a:xfrm>
          <a:prstGeom prst="rect">
            <a:avLst/>
          </a:prstGeom>
          <a:noFill/>
        </p:spPr>
        <p:txBody>
          <a:bodyPr wrap="square" rtlCol="0">
            <a:spAutoFit/>
          </a:bodyPr>
          <a:lstStyle/>
          <a:p>
            <a:r>
              <a:rPr lang="en-US" sz="1200" dirty="0"/>
              <a:t>Parkinson's Foundation</a:t>
            </a:r>
          </a:p>
        </p:txBody>
      </p:sp>
      <p:sp>
        <p:nvSpPr>
          <p:cNvPr id="3" name="Slide Number Placeholder 2"/>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525382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1140773"/>
            <a:ext cx="11029616" cy="988332"/>
          </a:xfrm>
        </p:spPr>
        <p:txBody>
          <a:bodyPr>
            <a:normAutofit fontScale="90000"/>
          </a:bodyPr>
          <a:lstStyle/>
          <a:p>
            <a:r>
              <a:rPr lang="en-US" sz="3100" dirty="0"/>
              <a:t>Choosing a Doctor: </a:t>
            </a:r>
            <a:br>
              <a:rPr lang="en-US" sz="3100" dirty="0"/>
            </a:br>
            <a:r>
              <a:rPr lang="en-US" sz="3100" dirty="0" err="1"/>
              <a:t>NeurologistS</a:t>
            </a:r>
            <a:r>
              <a:rPr lang="en-US" sz="3100" dirty="0"/>
              <a:t> &amp; Movement Disorder </a:t>
            </a:r>
            <a:r>
              <a:rPr lang="en-US" sz="3100" dirty="0" err="1"/>
              <a:t>SpecialistS</a:t>
            </a:r>
            <a:r>
              <a:rPr lang="en-US" sz="3100" dirty="0"/>
              <a:t> </a:t>
            </a:r>
            <a:br>
              <a:rPr lang="en-US" dirty="0"/>
            </a:br>
            <a:endParaRPr lang="en-US" dirty="0"/>
          </a:p>
        </p:txBody>
      </p:sp>
      <p:sp>
        <p:nvSpPr>
          <p:cNvPr id="3" name="Text Placeholder 2"/>
          <p:cNvSpPr>
            <a:spLocks noGrp="1"/>
          </p:cNvSpPr>
          <p:nvPr>
            <p:ph type="body" idx="1"/>
          </p:nvPr>
        </p:nvSpPr>
        <p:spPr/>
        <p:txBody>
          <a:bodyPr/>
          <a:lstStyle/>
          <a:p>
            <a:r>
              <a:rPr lang="en-US" sz="3600" dirty="0">
                <a:latin typeface="+mj-lt"/>
              </a:rPr>
              <a:t>Doctor</a:t>
            </a:r>
          </a:p>
        </p:txBody>
      </p:sp>
      <p:sp>
        <p:nvSpPr>
          <p:cNvPr id="4" name="Content Placeholder 3"/>
          <p:cNvSpPr>
            <a:spLocks noGrp="1"/>
          </p:cNvSpPr>
          <p:nvPr>
            <p:ph sz="half" idx="2"/>
          </p:nvPr>
        </p:nvSpPr>
        <p:spPr/>
        <p:txBody>
          <a:bodyPr>
            <a:normAutofit fontScale="25000" lnSpcReduction="20000"/>
          </a:bodyPr>
          <a:lstStyle/>
          <a:p>
            <a:pPr>
              <a:lnSpc>
                <a:spcPct val="90000"/>
              </a:lnSpc>
            </a:pPr>
            <a:r>
              <a:rPr lang="en-US" altLang="en-US" sz="9600" dirty="0">
                <a:latin typeface="+mj-lt"/>
              </a:rPr>
              <a:t>Choose a </a:t>
            </a:r>
            <a:r>
              <a:rPr lang="en-US" altLang="en-US" sz="9600" b="1" dirty="0">
                <a:latin typeface="+mj-lt"/>
              </a:rPr>
              <a:t>Neurologist</a:t>
            </a:r>
            <a:r>
              <a:rPr lang="en-US" altLang="en-US" sz="9600" dirty="0">
                <a:latin typeface="+mj-lt"/>
              </a:rPr>
              <a:t> who listens to you and don’t be afraid to seek a second or third opinion. </a:t>
            </a:r>
          </a:p>
          <a:p>
            <a:pPr>
              <a:lnSpc>
                <a:spcPct val="90000"/>
              </a:lnSpc>
            </a:pPr>
            <a:r>
              <a:rPr lang="en-US" altLang="en-US" sz="9600" dirty="0">
                <a:latin typeface="+mj-lt"/>
              </a:rPr>
              <a:t>Seek a </a:t>
            </a:r>
            <a:r>
              <a:rPr lang="en-US" altLang="en-US" sz="9600" b="1" dirty="0">
                <a:latin typeface="+mj-lt"/>
              </a:rPr>
              <a:t>Movement Disorders Specialist, </a:t>
            </a:r>
            <a:r>
              <a:rPr lang="en-US" altLang="en-US" sz="9600" dirty="0">
                <a:latin typeface="+mj-lt"/>
              </a:rPr>
              <a:t>a Neurologist who has completed a fellowship – generally 2 years – specializing in movement disorders, such as Parkinson’s disease, essential tremor, dystonia, </a:t>
            </a:r>
            <a:r>
              <a:rPr lang="en-US" altLang="en-US" sz="9600" dirty="0" err="1">
                <a:latin typeface="+mj-lt"/>
              </a:rPr>
              <a:t>Parkinsonisms</a:t>
            </a:r>
            <a:r>
              <a:rPr lang="en-US" altLang="en-US" sz="9600" dirty="0">
                <a:latin typeface="+mj-lt"/>
              </a:rPr>
              <a:t> (i.e. MSA, PSP, others), Huntington’s Disease</a:t>
            </a:r>
          </a:p>
          <a:p>
            <a:pPr>
              <a:lnSpc>
                <a:spcPct val="90000"/>
              </a:lnSpc>
              <a:buNone/>
            </a:pPr>
            <a:endParaRPr lang="en-US" altLang="en-US" sz="800" dirty="0"/>
          </a:p>
          <a:p>
            <a:endParaRPr lang="en-US" dirty="0"/>
          </a:p>
        </p:txBody>
      </p:sp>
      <p:sp>
        <p:nvSpPr>
          <p:cNvPr id="5" name="Text Placeholder 4"/>
          <p:cNvSpPr>
            <a:spLocks noGrp="1"/>
          </p:cNvSpPr>
          <p:nvPr>
            <p:ph type="body" sz="quarter" idx="3"/>
          </p:nvPr>
        </p:nvSpPr>
        <p:spPr/>
        <p:txBody>
          <a:bodyPr/>
          <a:lstStyle/>
          <a:p>
            <a:r>
              <a:rPr lang="en-US" sz="3600" dirty="0">
                <a:latin typeface="+mj-lt"/>
              </a:rPr>
              <a:t>Visits</a:t>
            </a:r>
          </a:p>
        </p:txBody>
      </p:sp>
      <p:sp>
        <p:nvSpPr>
          <p:cNvPr id="6" name="Content Placeholder 5"/>
          <p:cNvSpPr>
            <a:spLocks noGrp="1"/>
          </p:cNvSpPr>
          <p:nvPr>
            <p:ph sz="quarter" idx="4"/>
          </p:nvPr>
        </p:nvSpPr>
        <p:spPr/>
        <p:txBody>
          <a:bodyPr>
            <a:normAutofit fontScale="25000" lnSpcReduction="20000"/>
          </a:bodyPr>
          <a:lstStyle/>
          <a:p>
            <a:r>
              <a:rPr lang="en-US" sz="9600" dirty="0">
                <a:latin typeface="+mj-lt"/>
              </a:rPr>
              <a:t>Have an information kit prepared for every visit: </a:t>
            </a:r>
          </a:p>
          <a:p>
            <a:pPr lvl="1"/>
            <a:r>
              <a:rPr lang="en-US" sz="9600" dirty="0">
                <a:latin typeface="+mj-lt"/>
              </a:rPr>
              <a:t>List of current medications, including dosages and frequency</a:t>
            </a:r>
          </a:p>
          <a:p>
            <a:pPr lvl="1"/>
            <a:r>
              <a:rPr lang="en-US" sz="9600" dirty="0">
                <a:latin typeface="+mj-lt"/>
              </a:rPr>
              <a:t>Emergency contact information</a:t>
            </a:r>
          </a:p>
          <a:p>
            <a:pPr lvl="1"/>
            <a:r>
              <a:rPr lang="en-US" sz="9600" dirty="0">
                <a:latin typeface="+mj-lt"/>
              </a:rPr>
              <a:t>ID, medical cards and house keys</a:t>
            </a:r>
          </a:p>
          <a:p>
            <a:pPr lvl="1"/>
            <a:r>
              <a:rPr lang="en-US" sz="9600" dirty="0">
                <a:latin typeface="+mj-lt"/>
              </a:rPr>
              <a:t>Have a list of Questions written out in advance</a:t>
            </a:r>
          </a:p>
          <a:p>
            <a:pPr lvl="1"/>
            <a:r>
              <a:rPr lang="en-US" sz="9600" dirty="0">
                <a:latin typeface="+mj-lt"/>
              </a:rPr>
              <a:t>Care Partner </a:t>
            </a:r>
          </a:p>
          <a:p>
            <a:endParaRPr lang="en-US" dirty="0"/>
          </a:p>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899726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952" y="1028727"/>
            <a:ext cx="11029616" cy="1013800"/>
          </a:xfrm>
        </p:spPr>
        <p:txBody>
          <a:bodyPr>
            <a:normAutofit fontScale="90000"/>
          </a:bodyPr>
          <a:lstStyle/>
          <a:p>
            <a:br>
              <a:rPr lang="en-US" dirty="0"/>
            </a:br>
            <a:br>
              <a:rPr lang="en-US" dirty="0"/>
            </a:br>
            <a:br>
              <a:rPr lang="en-US" dirty="0"/>
            </a:br>
            <a:r>
              <a:rPr lang="en-US" sz="3100" dirty="0"/>
              <a:t>Current Medications Available</a:t>
            </a:r>
            <a:br>
              <a:rPr lang="en-US" dirty="0"/>
            </a:br>
            <a:endParaRPr lang="en-US" dirty="0"/>
          </a:p>
        </p:txBody>
      </p:sp>
      <p:sp>
        <p:nvSpPr>
          <p:cNvPr id="3" name="Content Placeholder 2"/>
          <p:cNvSpPr>
            <a:spLocks noGrp="1"/>
          </p:cNvSpPr>
          <p:nvPr>
            <p:ph idx="1"/>
          </p:nvPr>
        </p:nvSpPr>
        <p:spPr>
          <a:xfrm>
            <a:off x="565952" y="2910253"/>
            <a:ext cx="11029615" cy="3296612"/>
          </a:xfrm>
        </p:spPr>
        <p:txBody>
          <a:bodyPr numCol="2">
            <a:normAutofit/>
          </a:bodyPr>
          <a:lstStyle/>
          <a:p>
            <a:pPr lvl="2">
              <a:buFont typeface="Wingdings" panose="05000000000000000000" pitchFamily="2" charset="2"/>
              <a:buChar char="q"/>
            </a:pPr>
            <a:r>
              <a:rPr lang="en-US" sz="1800" dirty="0"/>
              <a:t>Carbidopa-Levodopa (Sinemet, </a:t>
            </a:r>
            <a:r>
              <a:rPr lang="en-US" sz="1800" dirty="0" err="1"/>
              <a:t>Stalevo</a:t>
            </a:r>
            <a:r>
              <a:rPr lang="en-US" sz="1800" dirty="0"/>
              <a:t>, </a:t>
            </a:r>
            <a:r>
              <a:rPr lang="en-US" sz="1800" dirty="0" err="1"/>
              <a:t>Rytary</a:t>
            </a:r>
            <a:r>
              <a:rPr lang="en-US" sz="1800" dirty="0"/>
              <a:t>, </a:t>
            </a:r>
            <a:r>
              <a:rPr lang="en-US" sz="1800" dirty="0" err="1"/>
              <a:t>Duopa</a:t>
            </a:r>
            <a:r>
              <a:rPr lang="en-US" sz="1800" dirty="0"/>
              <a:t>)</a:t>
            </a:r>
          </a:p>
          <a:p>
            <a:pPr lvl="2">
              <a:buFont typeface="Wingdings" panose="05000000000000000000" pitchFamily="2" charset="2"/>
              <a:buChar char="q"/>
            </a:pPr>
            <a:r>
              <a:rPr lang="en-US" sz="1800" dirty="0"/>
              <a:t>Mono-Amine Oxidase Inhibitors (</a:t>
            </a:r>
            <a:r>
              <a:rPr lang="en-US" sz="1800" dirty="0" err="1"/>
              <a:t>Rasagiline</a:t>
            </a:r>
            <a:r>
              <a:rPr lang="en-US" sz="1800" dirty="0"/>
              <a:t>, Selegiline)</a:t>
            </a:r>
          </a:p>
          <a:p>
            <a:pPr lvl="2">
              <a:buFont typeface="Wingdings" panose="05000000000000000000" pitchFamily="2" charset="2"/>
              <a:buChar char="q"/>
            </a:pPr>
            <a:r>
              <a:rPr lang="en-US" sz="1800" dirty="0"/>
              <a:t>Dopamine agonists (Mirapex, </a:t>
            </a:r>
            <a:r>
              <a:rPr lang="en-US" sz="1800" dirty="0" err="1"/>
              <a:t>Requip</a:t>
            </a:r>
            <a:r>
              <a:rPr lang="en-US" sz="1800" dirty="0"/>
              <a:t>) </a:t>
            </a:r>
          </a:p>
          <a:p>
            <a:pPr lvl="2">
              <a:buFont typeface="Wingdings" panose="05000000000000000000" pitchFamily="2" charset="2"/>
              <a:buChar char="q"/>
            </a:pPr>
            <a:r>
              <a:rPr lang="en-US" sz="1800" dirty="0"/>
              <a:t>Anticholinergics (Artane, Cogentin)</a:t>
            </a:r>
          </a:p>
          <a:p>
            <a:pPr lvl="2">
              <a:buFont typeface="Wingdings" panose="05000000000000000000" pitchFamily="2" charset="2"/>
              <a:buChar char="q"/>
            </a:pPr>
            <a:r>
              <a:rPr lang="en-US" sz="1800" dirty="0"/>
              <a:t>Amantadine (</a:t>
            </a:r>
            <a:r>
              <a:rPr lang="en-US" sz="1800" dirty="0" err="1"/>
              <a:t>Symmetrel</a:t>
            </a:r>
            <a:r>
              <a:rPr lang="en-US" sz="1800" dirty="0"/>
              <a:t>)</a:t>
            </a:r>
          </a:p>
          <a:p>
            <a:pPr lvl="2">
              <a:buFont typeface="Wingdings" panose="05000000000000000000" pitchFamily="2" charset="2"/>
              <a:buChar char="q"/>
            </a:pPr>
            <a:r>
              <a:rPr lang="en-US" sz="1800" dirty="0"/>
              <a:t>Beta-blocking agents</a:t>
            </a:r>
          </a:p>
          <a:p>
            <a:pPr lvl="2">
              <a:buFont typeface="Wingdings" panose="05000000000000000000" pitchFamily="2" charset="2"/>
              <a:buChar char="q"/>
            </a:pPr>
            <a:r>
              <a:rPr lang="en-US" sz="1800" dirty="0"/>
              <a:t>COMT Inhibitors (</a:t>
            </a:r>
            <a:r>
              <a:rPr lang="en-US" sz="1800" dirty="0" err="1"/>
              <a:t>Tasmar</a:t>
            </a:r>
            <a:r>
              <a:rPr lang="en-US" sz="1800" dirty="0"/>
              <a:t>, </a:t>
            </a:r>
            <a:r>
              <a:rPr lang="en-US" sz="1800" dirty="0" err="1"/>
              <a:t>Comtan</a:t>
            </a:r>
            <a:r>
              <a:rPr lang="en-US" sz="1800" dirty="0"/>
              <a:t>)</a:t>
            </a:r>
          </a:p>
          <a:p>
            <a:pPr lvl="2">
              <a:buFont typeface="Wingdings" panose="05000000000000000000" pitchFamily="2" charset="2"/>
              <a:buChar char="q"/>
            </a:pPr>
            <a:r>
              <a:rPr lang="en-US" sz="1800" dirty="0"/>
              <a:t>SSRIS</a:t>
            </a:r>
          </a:p>
          <a:p>
            <a:pPr lvl="2">
              <a:buFont typeface="Wingdings" panose="05000000000000000000" pitchFamily="2" charset="2"/>
              <a:buChar char="q"/>
            </a:pPr>
            <a:r>
              <a:rPr lang="en-US" sz="1800" dirty="0" err="1"/>
              <a:t>Neuplazid</a:t>
            </a:r>
            <a:r>
              <a:rPr lang="en-US" sz="1800" dirty="0"/>
              <a:t> – for PD psychosis</a:t>
            </a:r>
          </a:p>
          <a:p>
            <a:pPr lvl="2">
              <a:buFont typeface="Wingdings" panose="05000000000000000000" pitchFamily="2" charset="2"/>
              <a:buChar char="q"/>
            </a:pPr>
            <a:r>
              <a:rPr lang="en-US" sz="1800" dirty="0"/>
              <a:t>Others</a:t>
            </a:r>
          </a:p>
          <a:p>
            <a:pPr marL="630000" lvl="2" indent="0">
              <a:buNone/>
            </a:pPr>
            <a:endParaRPr lang="en-US" sz="1800" dirty="0"/>
          </a:p>
          <a:p>
            <a:pPr marL="630000" lvl="2" indent="0">
              <a:buNone/>
            </a:pPr>
            <a:endParaRPr lang="en-US" sz="1800" dirty="0"/>
          </a:p>
          <a:p>
            <a:pPr marL="0" indent="0">
              <a:buNone/>
            </a:pPr>
            <a:endParaRPr lang="en-US" dirty="0"/>
          </a:p>
        </p:txBody>
      </p:sp>
      <p:sp>
        <p:nvSpPr>
          <p:cNvPr id="4" name="TextBox 3"/>
          <p:cNvSpPr txBox="1"/>
          <p:nvPr/>
        </p:nvSpPr>
        <p:spPr>
          <a:xfrm>
            <a:off x="565953" y="2042527"/>
            <a:ext cx="11453132" cy="646331"/>
          </a:xfrm>
          <a:prstGeom prst="rect">
            <a:avLst/>
          </a:prstGeom>
          <a:noFill/>
        </p:spPr>
        <p:txBody>
          <a:bodyPr wrap="square" rtlCol="0">
            <a:spAutoFit/>
          </a:bodyPr>
          <a:lstStyle/>
          <a:p>
            <a:pPr marL="285750" indent="-285750">
              <a:buFont typeface="Wingdings" panose="05000000000000000000" pitchFamily="2" charset="2"/>
              <a:buChar char="§"/>
            </a:pPr>
            <a:r>
              <a:rPr lang="en-US" dirty="0"/>
              <a:t>Medications are always changing and they affect different people in different ways so its important to remember to check with your physician and pharmacist for any drug interactions.</a:t>
            </a:r>
          </a:p>
        </p:txBody>
      </p:sp>
      <p:sp>
        <p:nvSpPr>
          <p:cNvPr id="5" name="Slide Number Placeholder 4"/>
          <p:cNvSpPr>
            <a:spLocks noGrp="1"/>
          </p:cNvSpPr>
          <p:nvPr>
            <p:ph type="sldNum" sz="quarter" idx="12"/>
          </p:nvPr>
        </p:nvSpPr>
        <p:spPr/>
        <p:txBody>
          <a:bodyPr/>
          <a:lstStyle/>
          <a:p>
            <a:fld id="{E97799C9-84D9-46D2-A11E-BCF8A720529D}" type="slidenum">
              <a:rPr lang="en-US" smtClean="0"/>
              <a:pPr/>
              <a:t>14</a:t>
            </a:fld>
            <a:endParaRPr lang="en-US" dirty="0"/>
          </a:p>
        </p:txBody>
      </p:sp>
    </p:spTree>
    <p:extLst>
      <p:ext uri="{BB962C8B-B14F-4D97-AF65-F5344CB8AC3E}">
        <p14:creationId xmlns:p14="http://schemas.microsoft.com/office/powerpoint/2010/main" val="2774213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Research </a:t>
            </a:r>
          </a:p>
        </p:txBody>
      </p:sp>
      <p:sp>
        <p:nvSpPr>
          <p:cNvPr id="3" name="Content Placeholder 2"/>
          <p:cNvSpPr>
            <a:spLocks noGrp="1"/>
          </p:cNvSpPr>
          <p:nvPr>
            <p:ph type="body" idx="1"/>
          </p:nvPr>
        </p:nvSpPr>
        <p:spPr/>
        <p:txBody>
          <a:bodyPr/>
          <a:lstStyle/>
          <a:p>
            <a:r>
              <a:rPr lang="en-US" dirty="0"/>
              <a:t>Promising Current Research</a:t>
            </a:r>
          </a:p>
        </p:txBody>
      </p:sp>
      <p:sp>
        <p:nvSpPr>
          <p:cNvPr id="4" name="Content Placeholder 3"/>
          <p:cNvSpPr>
            <a:spLocks noGrp="1"/>
          </p:cNvSpPr>
          <p:nvPr>
            <p:ph sz="half" idx="2"/>
          </p:nvPr>
        </p:nvSpPr>
        <p:spPr/>
        <p:txBody>
          <a:bodyPr/>
          <a:lstStyle/>
          <a:p>
            <a:r>
              <a:rPr lang="en-US" dirty="0"/>
              <a:t>Deep Brain Stimulation (DBS) – now standard of practice</a:t>
            </a:r>
          </a:p>
          <a:p>
            <a:r>
              <a:rPr lang="en-US" dirty="0"/>
              <a:t>Stem Cell Research </a:t>
            </a:r>
          </a:p>
          <a:p>
            <a:r>
              <a:rPr lang="en-US" dirty="0"/>
              <a:t>Too many areas of research to list – causal factors for PD; gene therapy; alpha synuclein and the gut and PD; use of current FDA approved meds (for other diseases, such as diabetes and leukemia) for PD; effect of exercise on PD symptoms, etc., etc.</a:t>
            </a:r>
          </a:p>
        </p:txBody>
      </p:sp>
      <p:sp>
        <p:nvSpPr>
          <p:cNvPr id="5" name="Text Placeholder 4"/>
          <p:cNvSpPr>
            <a:spLocks noGrp="1"/>
          </p:cNvSpPr>
          <p:nvPr>
            <p:ph type="body" sz="quarter" idx="3"/>
          </p:nvPr>
        </p:nvSpPr>
        <p:spPr/>
        <p:txBody>
          <a:bodyPr/>
          <a:lstStyle/>
          <a:p>
            <a:r>
              <a:rPr lang="en-US" dirty="0"/>
              <a:t>Consider Joining a Clinical Trial </a:t>
            </a:r>
          </a:p>
        </p:txBody>
      </p:sp>
      <p:pic>
        <p:nvPicPr>
          <p:cNvPr id="7" name="0B89Sock-Rk"/>
          <p:cNvPicPr>
            <a:picLocks noGrp="1" noRot="1" noChangeAspect="1"/>
          </p:cNvPicPr>
          <p:nvPr>
            <p:ph sz="quarter" idx="4"/>
            <a:videoFile r:link="rId1"/>
          </p:nvPr>
        </p:nvPicPr>
        <p:blipFill>
          <a:blip r:embed="rId3"/>
          <a:stretch>
            <a:fillRect/>
          </a:stretch>
        </p:blipFill>
        <p:spPr>
          <a:xfrm>
            <a:off x="6627813" y="3106738"/>
            <a:ext cx="4572000" cy="2571750"/>
          </a:xfrm>
          <a:prstGeom prst="rect">
            <a:avLst/>
          </a:prstGeom>
        </p:spPr>
      </p:pic>
      <p:sp>
        <p:nvSpPr>
          <p:cNvPr id="8" name="TextBox 7"/>
          <p:cNvSpPr txBox="1"/>
          <p:nvPr/>
        </p:nvSpPr>
        <p:spPr>
          <a:xfrm>
            <a:off x="6627813" y="5730246"/>
            <a:ext cx="4571999" cy="1446550"/>
          </a:xfrm>
          <a:prstGeom prst="rect">
            <a:avLst/>
          </a:prstGeom>
          <a:noFill/>
        </p:spPr>
        <p:txBody>
          <a:bodyPr wrap="square" rtlCol="0">
            <a:spAutoFit/>
          </a:bodyPr>
          <a:lstStyle/>
          <a:p>
            <a:pPr marL="171450" indent="-171450">
              <a:buFont typeface="Arial" panose="020B0604020202020204" pitchFamily="34" charset="0"/>
              <a:buChar char="•"/>
            </a:pPr>
            <a:r>
              <a:rPr lang="en-US" sz="1100" dirty="0"/>
              <a:t>Michael J. Fox Foundation</a:t>
            </a:r>
          </a:p>
          <a:p>
            <a:r>
              <a:rPr lang="en-US" sz="1100" dirty="0">
                <a:hlinkClick r:id="rId4"/>
              </a:rPr>
              <a:t>https://www.michaeljfox.org/page.html?Participate-in-Parkinsons-Research</a:t>
            </a:r>
            <a:r>
              <a:rPr lang="en-US" sz="1100" dirty="0"/>
              <a:t> </a:t>
            </a:r>
          </a:p>
          <a:p>
            <a:pPr marL="171450" indent="-171450">
              <a:buFont typeface="Arial" panose="020B0604020202020204" pitchFamily="34" charset="0"/>
              <a:buChar char="•"/>
            </a:pPr>
            <a:r>
              <a:rPr lang="en-US" sz="1100" dirty="0"/>
              <a:t>Locally, there’s research at UCSD and Scripps Institute for Research and also the Sanford Burnham Institute.</a:t>
            </a:r>
          </a:p>
          <a:p>
            <a:pPr marL="171450" indent="-171450">
              <a:buFont typeface="Arial" panose="020B0604020202020204" pitchFamily="34" charset="0"/>
              <a:buChar char="•"/>
            </a:pPr>
            <a:r>
              <a:rPr lang="en-US" sz="1100" dirty="0"/>
              <a:t>Clinical Trails</a:t>
            </a:r>
          </a:p>
          <a:p>
            <a:r>
              <a:rPr lang="en-US" sz="1100" dirty="0">
                <a:hlinkClick r:id="rId5"/>
              </a:rPr>
              <a:t>www.clincialtrials.gov</a:t>
            </a:r>
            <a:r>
              <a:rPr lang="en-US" sz="1100" dirty="0"/>
              <a:t>  </a:t>
            </a:r>
          </a:p>
          <a:p>
            <a:pPr marL="171450" indent="-171450">
              <a:buFont typeface="Arial" panose="020B0604020202020204" pitchFamily="34" charset="0"/>
              <a:buChar char="•"/>
            </a:pPr>
            <a:endParaRPr lang="en-US" sz="1100" dirty="0"/>
          </a:p>
          <a:p>
            <a:r>
              <a:rPr lang="en-US" sz="1100" dirty="0"/>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210597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have some fun! </a:t>
            </a:r>
          </a:p>
        </p:txBody>
      </p:sp>
      <p:pic>
        <p:nvPicPr>
          <p:cNvPr id="18" name="Content Placeholder 1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1117" y="1943831"/>
            <a:ext cx="6564429" cy="4518515"/>
          </a:xfrm>
        </p:spPr>
      </p:pic>
      <p:sp>
        <p:nvSpPr>
          <p:cNvPr id="3" name="Slide Number Placeholder 2"/>
          <p:cNvSpPr>
            <a:spLocks noGrp="1"/>
          </p:cNvSpPr>
          <p:nvPr>
            <p:ph type="sldNum" sz="quarter" idx="12"/>
          </p:nvPr>
        </p:nvSpPr>
        <p:spPr/>
        <p:txBody>
          <a:bodyPr/>
          <a:lstStyle/>
          <a:p>
            <a:fld id="{E97799C9-84D9-46D2-A11E-BCF8A720529D}" type="slidenum">
              <a:rPr lang="en-US" smtClean="0"/>
              <a:pPr/>
              <a:t>16</a:t>
            </a:fld>
            <a:endParaRPr lang="en-US" dirty="0"/>
          </a:p>
        </p:txBody>
      </p:sp>
    </p:spTree>
    <p:extLst>
      <p:ext uri="{BB962C8B-B14F-4D97-AF65-F5344CB8AC3E}">
        <p14:creationId xmlns:p14="http://schemas.microsoft.com/office/powerpoint/2010/main" val="2427797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75" y="1116622"/>
            <a:ext cx="11029616" cy="829967"/>
          </a:xfrm>
        </p:spPr>
        <p:txBody>
          <a:bodyPr>
            <a:normAutofit/>
          </a:bodyPr>
          <a:lstStyle/>
          <a:p>
            <a:r>
              <a:rPr lang="en-US" sz="3100" dirty="0"/>
              <a:t>Nutrition: Food for the BRAIN </a:t>
            </a:r>
            <a:br>
              <a:rPr lang="en-US" sz="3100" dirty="0"/>
            </a:br>
            <a:endParaRPr lang="en-US" sz="1600" dirty="0"/>
          </a:p>
        </p:txBody>
      </p:sp>
      <p:sp>
        <p:nvSpPr>
          <p:cNvPr id="3" name="Content Placeholder 2"/>
          <p:cNvSpPr>
            <a:spLocks noGrp="1"/>
          </p:cNvSpPr>
          <p:nvPr>
            <p:ph sz="half" idx="1"/>
          </p:nvPr>
        </p:nvSpPr>
        <p:spPr>
          <a:xfrm>
            <a:off x="581193" y="1876253"/>
            <a:ext cx="5422390" cy="4872897"/>
          </a:xfrm>
        </p:spPr>
        <p:txBody>
          <a:bodyPr>
            <a:normAutofit/>
          </a:bodyPr>
          <a:lstStyle/>
          <a:p>
            <a:r>
              <a:rPr lang="en-US" dirty="0"/>
              <a:t>No singular diet can treat Parkinson's disease or its symptoms, but a healthy and balanced diet can improve general well-being.  Most clinicians recommend a Mediterranean lifestyle.</a:t>
            </a:r>
          </a:p>
          <a:p>
            <a:r>
              <a:rPr lang="en-US" dirty="0"/>
              <a:t>Fresh fruits and vegetables provide key vitamins and minerals, antioxidants, beta carotene, and fiber. </a:t>
            </a:r>
          </a:p>
          <a:p>
            <a:r>
              <a:rPr lang="en-US" dirty="0"/>
              <a:t>Stay hydrated!</a:t>
            </a:r>
          </a:p>
          <a:p>
            <a:r>
              <a:rPr lang="en-US" dirty="0"/>
              <a:t>Certain medications (Carbidopa/Levodopa) compete with protein for absorption in the intestine (protein sources include meat, eggs, and cheese).   Sometimes, this can alter the effectiveness of levodopa in the brain. Talk to your MDS to determine the correct regimen for dosage and timing of meds and meals.</a:t>
            </a:r>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8568" b="5409"/>
          <a:stretch/>
        </p:blipFill>
        <p:spPr>
          <a:xfrm>
            <a:off x="6770077" y="1876253"/>
            <a:ext cx="4377599" cy="4872897"/>
          </a:xfrm>
        </p:spPr>
      </p:pic>
      <p:sp>
        <p:nvSpPr>
          <p:cNvPr id="4" name="Slide Number Placeholder 3"/>
          <p:cNvSpPr>
            <a:spLocks noGrp="1"/>
          </p:cNvSpPr>
          <p:nvPr>
            <p:ph type="sldNum" sz="quarter" idx="12"/>
          </p:nvPr>
        </p:nvSpPr>
        <p:spPr/>
        <p:txBody>
          <a:bodyPr/>
          <a:lstStyle/>
          <a:p>
            <a:fld id="{5D84065D-F351-4B03-BD91-D8A6B8D4B362}" type="slidenum">
              <a:rPr lang="en-US" smtClean="0"/>
              <a:pPr/>
              <a:t>17</a:t>
            </a:fld>
            <a:endParaRPr lang="en-US" dirty="0"/>
          </a:p>
        </p:txBody>
      </p:sp>
    </p:spTree>
    <p:extLst>
      <p:ext uri="{BB962C8B-B14F-4D97-AF65-F5344CB8AC3E}">
        <p14:creationId xmlns:p14="http://schemas.microsoft.com/office/powerpoint/2010/main" val="3139595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engaging in Physical Activity &amp; MOVEMENT</a:t>
            </a:r>
          </a:p>
        </p:txBody>
      </p:sp>
      <p:sp>
        <p:nvSpPr>
          <p:cNvPr id="7" name="Text Placeholder 6"/>
          <p:cNvSpPr>
            <a:spLocks noGrp="1"/>
          </p:cNvSpPr>
          <p:nvPr>
            <p:ph type="body" idx="1"/>
          </p:nvPr>
        </p:nvSpPr>
        <p:spPr>
          <a:xfrm>
            <a:off x="581193" y="2074502"/>
            <a:ext cx="11029616" cy="536005"/>
          </a:xfrm>
        </p:spPr>
        <p:txBody>
          <a:bodyPr/>
          <a:lstStyle/>
          <a:p>
            <a:pPr algn="just"/>
            <a:r>
              <a:rPr lang="en-US" sz="1900" dirty="0">
                <a:solidFill>
                  <a:schemeClr val="accent2">
                    <a:lumMod val="50000"/>
                  </a:schemeClr>
                </a:solidFill>
                <a:latin typeface="+mj-lt"/>
              </a:rPr>
              <a:t>Recent studies have shown that forced paced exercise may slow the progression of Parkinson’s disease  </a:t>
            </a:r>
          </a:p>
        </p:txBody>
      </p:sp>
      <p:sp>
        <p:nvSpPr>
          <p:cNvPr id="10" name="Content Placeholder 9"/>
          <p:cNvSpPr>
            <a:spLocks noGrp="1"/>
          </p:cNvSpPr>
          <p:nvPr>
            <p:ph sz="quarter" idx="4"/>
          </p:nvPr>
        </p:nvSpPr>
        <p:spPr/>
        <p:txBody>
          <a:bodyPr/>
          <a:lstStyle/>
          <a:p>
            <a:r>
              <a:rPr lang="en-US" dirty="0"/>
              <a:t>Heightens body awareness that may enhance posture and motor control during walking</a:t>
            </a:r>
          </a:p>
          <a:p>
            <a:r>
              <a:rPr lang="en-US" dirty="0"/>
              <a:t>Improves bowel function</a:t>
            </a:r>
          </a:p>
          <a:p>
            <a:r>
              <a:rPr lang="en-US" dirty="0"/>
              <a:t>Decreases feelings of isolation &amp; depression  </a:t>
            </a:r>
          </a:p>
          <a:p>
            <a:r>
              <a:rPr lang="en-US" dirty="0"/>
              <a:t>Creates an overall sense of well-being</a:t>
            </a:r>
          </a:p>
          <a:p>
            <a:r>
              <a:rPr lang="en-US" dirty="0"/>
              <a:t>Reduces pain</a:t>
            </a:r>
          </a:p>
          <a:p>
            <a:r>
              <a:rPr lang="en-US" dirty="0"/>
              <a:t>Improves muscle tone</a:t>
            </a:r>
          </a:p>
        </p:txBody>
      </p:sp>
      <p:sp>
        <p:nvSpPr>
          <p:cNvPr id="4" name="Content Placeholder 3"/>
          <p:cNvSpPr>
            <a:spLocks noGrp="1"/>
          </p:cNvSpPr>
          <p:nvPr>
            <p:ph sz="half" idx="2"/>
          </p:nvPr>
        </p:nvSpPr>
        <p:spPr/>
        <p:txBody>
          <a:bodyPr/>
          <a:lstStyle/>
          <a:p>
            <a:r>
              <a:rPr lang="en-US" dirty="0"/>
              <a:t>Enhanced quality of life</a:t>
            </a:r>
          </a:p>
          <a:p>
            <a:r>
              <a:rPr lang="en-US" dirty="0"/>
              <a:t>Easier mobility with day-to-day tasks</a:t>
            </a:r>
          </a:p>
          <a:p>
            <a:r>
              <a:rPr lang="en-US" dirty="0"/>
              <a:t>Increased flexibility of the muscles</a:t>
            </a:r>
          </a:p>
          <a:p>
            <a:r>
              <a:rPr lang="en-US" dirty="0"/>
              <a:t>Improved motion of the joints</a:t>
            </a:r>
          </a:p>
          <a:p>
            <a:r>
              <a:rPr lang="en-US" dirty="0"/>
              <a:t>Decreased stiffness</a:t>
            </a:r>
          </a:p>
          <a:p>
            <a:r>
              <a:rPr lang="en-US" dirty="0"/>
              <a:t>Better posture</a:t>
            </a:r>
          </a:p>
          <a:p>
            <a:r>
              <a:rPr lang="en-US" dirty="0"/>
              <a:t>Faster movements</a:t>
            </a:r>
          </a:p>
          <a:p>
            <a:pPr marL="0" indent="0">
              <a:buNone/>
            </a:pP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855591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STYLE CHANGEs TO Enhance your quality of Life</a:t>
            </a:r>
          </a:p>
        </p:txBody>
      </p:sp>
      <p:sp>
        <p:nvSpPr>
          <p:cNvPr id="8" name="Content Placeholder 7"/>
          <p:cNvSpPr>
            <a:spLocks noGrp="1"/>
          </p:cNvSpPr>
          <p:nvPr>
            <p:ph sz="half" idx="2"/>
          </p:nvPr>
        </p:nvSpPr>
        <p:spPr>
          <a:xfrm>
            <a:off x="4894596" y="2404027"/>
            <a:ext cx="2054890" cy="4519287"/>
          </a:xfrm>
        </p:spPr>
        <p:txBody>
          <a:bodyPr>
            <a:normAutofit fontScale="70000" lnSpcReduction="20000"/>
          </a:bodyPr>
          <a:lstStyle/>
          <a:p>
            <a:r>
              <a:rPr lang="en-US" sz="2300" dirty="0"/>
              <a:t>Rock Steady Boxing</a:t>
            </a:r>
          </a:p>
          <a:p>
            <a:r>
              <a:rPr lang="en-US" sz="2300" dirty="0"/>
              <a:t>Yoga</a:t>
            </a:r>
          </a:p>
          <a:p>
            <a:r>
              <a:rPr lang="en-US" sz="2300" dirty="0"/>
              <a:t>Tri City Wellness and Fitness Center</a:t>
            </a:r>
          </a:p>
          <a:p>
            <a:r>
              <a:rPr lang="en-US" sz="2300" dirty="0"/>
              <a:t>Weight Lifting</a:t>
            </a:r>
          </a:p>
          <a:p>
            <a:r>
              <a:rPr lang="en-US" sz="2300" dirty="0"/>
              <a:t>Walking</a:t>
            </a:r>
          </a:p>
          <a:p>
            <a:r>
              <a:rPr lang="en-US" sz="2300" dirty="0"/>
              <a:t>Swimming</a:t>
            </a:r>
          </a:p>
          <a:p>
            <a:r>
              <a:rPr lang="en-US" sz="2300" dirty="0"/>
              <a:t>Tai Chi</a:t>
            </a:r>
          </a:p>
          <a:p>
            <a:r>
              <a:rPr lang="en-US" sz="2300" dirty="0"/>
              <a:t>Pilates</a:t>
            </a:r>
          </a:p>
          <a:p>
            <a:r>
              <a:rPr lang="en-US" sz="2300" dirty="0"/>
              <a:t>Stretching</a:t>
            </a:r>
          </a:p>
          <a:p>
            <a:r>
              <a:rPr lang="en-US" sz="2300" dirty="0"/>
              <a:t>Cycling</a:t>
            </a:r>
          </a:p>
          <a:p>
            <a:r>
              <a:rPr lang="en-US" sz="2300" dirty="0"/>
              <a:t>Dance </a:t>
            </a:r>
          </a:p>
          <a:p>
            <a:endParaRPr lang="en-US" dirty="0"/>
          </a:p>
        </p:txBody>
      </p:sp>
      <p:pic>
        <p:nvPicPr>
          <p:cNvPr id="12" name="Content Placeholder 11"/>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8558045" y="4374729"/>
            <a:ext cx="3052763" cy="1885857"/>
          </a:xfrm>
        </p:spPr>
      </p:pic>
      <p:sp>
        <p:nvSpPr>
          <p:cNvPr id="7" name="TextBox 6"/>
          <p:cNvSpPr txBox="1"/>
          <p:nvPr/>
        </p:nvSpPr>
        <p:spPr>
          <a:xfrm>
            <a:off x="4653887" y="1794880"/>
            <a:ext cx="2704814" cy="584775"/>
          </a:xfrm>
          <a:prstGeom prst="rect">
            <a:avLst/>
          </a:prstGeom>
          <a:noFill/>
        </p:spPr>
        <p:txBody>
          <a:bodyPr wrap="square" rtlCol="0">
            <a:spAutoFit/>
          </a:bodyPr>
          <a:lstStyle/>
          <a:p>
            <a:r>
              <a:rPr lang="en-US" sz="3200" u="sng" dirty="0"/>
              <a:t>Make it Fun!</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8044" y="2046325"/>
            <a:ext cx="3052763" cy="203147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190" y="1952844"/>
            <a:ext cx="3052763" cy="203391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191" y="4229111"/>
            <a:ext cx="3052763" cy="2031475"/>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522447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fontAlgn="base"/>
            <a:r>
              <a:rPr lang="en-US" dirty="0"/>
              <a:t>The educational seminar covers a background on the disease, provides information on the importance of exercise, current medications available, choosing a physician, alternatives therapies, maintaining a positive attitude and more. </a:t>
            </a:r>
          </a:p>
          <a:p>
            <a:pPr fontAlgn="base"/>
            <a:r>
              <a:rPr lang="en-US" dirty="0">
                <a:solidFill>
                  <a:schemeClr val="tx1"/>
                </a:solidFill>
              </a:rPr>
              <a:t>The Good Start Program is offered in a 90 minute session with a question and answer portion to follow at the end. </a:t>
            </a:r>
          </a:p>
          <a:p>
            <a:pPr fontAlgn="base"/>
            <a:r>
              <a:rPr lang="en-US" dirty="0">
                <a:solidFill>
                  <a:schemeClr val="tx1"/>
                </a:solidFill>
              </a:rPr>
              <a:t>The program is facilitated by qualified professionals with Parkinson’s experience. </a:t>
            </a:r>
          </a:p>
          <a:p>
            <a:endParaRPr lang="en-US" dirty="0"/>
          </a:p>
        </p:txBody>
      </p:sp>
      <p:sp>
        <p:nvSpPr>
          <p:cNvPr id="8" name="Text Placeholder 7"/>
          <p:cNvSpPr>
            <a:spLocks noGrp="1"/>
          </p:cNvSpPr>
          <p:nvPr>
            <p:ph type="body" sz="half" idx="2"/>
          </p:nvPr>
        </p:nvSpPr>
        <p:spPr/>
        <p:txBody>
          <a:bodyPr/>
          <a:lstStyle/>
          <a:p>
            <a:endParaRPr lang="en-US"/>
          </a:p>
        </p:txBody>
      </p:sp>
      <p:sp>
        <p:nvSpPr>
          <p:cNvPr id="2" name="Slide Number Placeholder 1"/>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593265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2031" y="729658"/>
            <a:ext cx="11368454" cy="988332"/>
          </a:xfrm>
        </p:spPr>
        <p:txBody>
          <a:bodyPr>
            <a:normAutofit fontScale="90000"/>
          </a:bodyPr>
          <a:lstStyle/>
          <a:p>
            <a:r>
              <a:rPr lang="en-US" dirty="0"/>
              <a:t>physical and occupational THERAPY: </a:t>
            </a:r>
            <a:br>
              <a:rPr lang="en-US" dirty="0"/>
            </a:br>
            <a:r>
              <a:rPr lang="en-US" dirty="0"/>
              <a:t>increase strength, endurance, Gait, balance, and help relieve pain</a:t>
            </a:r>
          </a:p>
        </p:txBody>
      </p:sp>
      <p:sp>
        <p:nvSpPr>
          <p:cNvPr id="6" name="Text Placeholder 5"/>
          <p:cNvSpPr>
            <a:spLocks noGrp="1"/>
          </p:cNvSpPr>
          <p:nvPr>
            <p:ph type="body" idx="1"/>
          </p:nvPr>
        </p:nvSpPr>
        <p:spPr/>
        <p:txBody>
          <a:bodyPr/>
          <a:lstStyle/>
          <a:p>
            <a:r>
              <a:rPr lang="en-US" dirty="0"/>
              <a:t>Physical </a:t>
            </a:r>
          </a:p>
        </p:txBody>
      </p:sp>
      <p:sp>
        <p:nvSpPr>
          <p:cNvPr id="7" name="Content Placeholder 6"/>
          <p:cNvSpPr>
            <a:spLocks noGrp="1"/>
          </p:cNvSpPr>
          <p:nvPr>
            <p:ph sz="half" idx="2"/>
          </p:nvPr>
        </p:nvSpPr>
        <p:spPr/>
        <p:txBody>
          <a:bodyPr>
            <a:normAutofit lnSpcReduction="10000"/>
          </a:bodyPr>
          <a:lstStyle/>
          <a:p>
            <a:r>
              <a:rPr lang="en-US" dirty="0"/>
              <a:t>Focuses on the physical rehabilitation of people with the goal of restoring mobility.</a:t>
            </a:r>
          </a:p>
          <a:p>
            <a:r>
              <a:rPr lang="en-US" dirty="0"/>
              <a:t>Physical Therapists educate people on managing their condition to maintain long-term benefits.</a:t>
            </a:r>
          </a:p>
          <a:p>
            <a:r>
              <a:rPr lang="en-US" dirty="0"/>
              <a:t>Physical Therapists focus primarily on anatomy and the person’s strength, functional capacity and motor development.</a:t>
            </a:r>
          </a:p>
          <a:p>
            <a:r>
              <a:rPr lang="en-US" dirty="0"/>
              <a:t>Improve gait, balance and strengthening muscles using visual and auditory cues.</a:t>
            </a:r>
          </a:p>
        </p:txBody>
      </p:sp>
      <p:sp>
        <p:nvSpPr>
          <p:cNvPr id="8" name="Text Placeholder 7"/>
          <p:cNvSpPr>
            <a:spLocks noGrp="1"/>
          </p:cNvSpPr>
          <p:nvPr>
            <p:ph type="body" sz="quarter" idx="3"/>
          </p:nvPr>
        </p:nvSpPr>
        <p:spPr/>
        <p:txBody>
          <a:bodyPr/>
          <a:lstStyle/>
          <a:p>
            <a:r>
              <a:rPr lang="en-US" dirty="0"/>
              <a:t>Occupational </a:t>
            </a:r>
          </a:p>
        </p:txBody>
      </p:sp>
      <p:sp>
        <p:nvSpPr>
          <p:cNvPr id="9" name="Content Placeholder 8"/>
          <p:cNvSpPr>
            <a:spLocks noGrp="1"/>
          </p:cNvSpPr>
          <p:nvPr>
            <p:ph sz="quarter" idx="4"/>
          </p:nvPr>
        </p:nvSpPr>
        <p:spPr/>
        <p:txBody>
          <a:bodyPr/>
          <a:lstStyle/>
          <a:p>
            <a:r>
              <a:rPr lang="en-US" dirty="0"/>
              <a:t>Focuses on enabling people to engage in daily activities as seamlessly as possible.</a:t>
            </a:r>
          </a:p>
          <a:p>
            <a:r>
              <a:rPr lang="en-US" dirty="0"/>
              <a:t>Occupational Therapists suggest adaptations and modifications to the person’s environment to prevent the risk of falling.</a:t>
            </a:r>
          </a:p>
          <a:p>
            <a:r>
              <a:rPr lang="en-US"/>
              <a:t>Occupational Therapists </a:t>
            </a:r>
            <a:r>
              <a:rPr lang="en-US" dirty="0"/>
              <a:t>combine physical aspects with mental health and design exercises that teach people coping and management skills within their limits.</a:t>
            </a:r>
          </a:p>
        </p:txBody>
      </p:sp>
      <p:sp>
        <p:nvSpPr>
          <p:cNvPr id="10" name="TextBox 9"/>
          <p:cNvSpPr txBox="1"/>
          <p:nvPr/>
        </p:nvSpPr>
        <p:spPr>
          <a:xfrm>
            <a:off x="607865" y="5933400"/>
            <a:ext cx="11219688" cy="646331"/>
          </a:xfrm>
          <a:prstGeom prst="rect">
            <a:avLst/>
          </a:prstGeom>
          <a:noFill/>
        </p:spPr>
        <p:txBody>
          <a:bodyPr wrap="square" rtlCol="0">
            <a:spAutoFit/>
          </a:bodyPr>
          <a:lstStyle/>
          <a:p>
            <a:r>
              <a:rPr lang="en-US" dirty="0"/>
              <a:t>Note:  As Parkinson’s disease progresses and people experience worsening motor skills (like difficulties with posture, balance, and walking) this can lead to a loss of independence, inactivity, fear of falling, and increased social isolation. </a:t>
            </a:r>
          </a:p>
        </p:txBody>
      </p:sp>
      <p:cxnSp>
        <p:nvCxnSpPr>
          <p:cNvPr id="3" name="Straight Connector 2"/>
          <p:cNvCxnSpPr/>
          <p:nvPr/>
        </p:nvCxnSpPr>
        <p:spPr>
          <a:xfrm>
            <a:off x="703385" y="5898232"/>
            <a:ext cx="1068265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673109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Therapy</a:t>
            </a:r>
          </a:p>
        </p:txBody>
      </p:sp>
      <p:sp>
        <p:nvSpPr>
          <p:cNvPr id="3" name="Content Placeholder 2"/>
          <p:cNvSpPr>
            <a:spLocks noGrp="1"/>
          </p:cNvSpPr>
          <p:nvPr>
            <p:ph idx="1"/>
          </p:nvPr>
        </p:nvSpPr>
        <p:spPr>
          <a:xfrm>
            <a:off x="581192" y="2180496"/>
            <a:ext cx="11029615" cy="4507687"/>
          </a:xfrm>
        </p:spPr>
        <p:txBody>
          <a:bodyPr numCol="3">
            <a:normAutofit/>
          </a:bodyPr>
          <a:lstStyle/>
          <a:p>
            <a:r>
              <a:rPr lang="en-US" dirty="0"/>
              <a:t>The PD voice may sound hoarse, breathy, or low in volume.</a:t>
            </a:r>
          </a:p>
          <a:p>
            <a:r>
              <a:rPr lang="en-US" dirty="0"/>
              <a:t>An </a:t>
            </a:r>
            <a:r>
              <a:rPr lang="en-US" b="1" dirty="0"/>
              <a:t>(SLP) Speech Language Practitioner </a:t>
            </a:r>
            <a:r>
              <a:rPr lang="en-US" dirty="0"/>
              <a:t>can evaluate the patient’s speech difficulties and help the patient improve vocal communication. The can also evaluate for swallow issues. </a:t>
            </a:r>
          </a:p>
          <a:p>
            <a:r>
              <a:rPr lang="en-US" dirty="0"/>
              <a:t>If the condition is severe, voice amplifiers and writing aids can be employed to help the patient communicate.</a:t>
            </a:r>
          </a:p>
          <a:p>
            <a:endParaRPr lang="en-US" dirty="0"/>
          </a:p>
          <a:p>
            <a:pPr marL="0" indent="0">
              <a:buNone/>
            </a:pPr>
            <a:endParaRPr lang="en-US" dirty="0"/>
          </a:p>
          <a:p>
            <a:r>
              <a:rPr lang="en-US" altLang="en-US" b="1" dirty="0"/>
              <a:t>LSVT</a:t>
            </a:r>
            <a:r>
              <a:rPr lang="en-US" altLang="en-US" dirty="0"/>
              <a:t> (LOUD) is an effective treatment to improve vocal loudness in patients with PD.</a:t>
            </a:r>
          </a:p>
          <a:p>
            <a:r>
              <a:rPr lang="en-US" altLang="en-US" dirty="0"/>
              <a:t>Patients attend 16 sessions over the course of 1 month.</a:t>
            </a:r>
          </a:p>
          <a:p>
            <a:r>
              <a:rPr lang="en-US" altLang="en-US" dirty="0"/>
              <a:t>LSVT improves vocal loudness, vocal clarity and breathing.</a:t>
            </a:r>
          </a:p>
          <a:p>
            <a:r>
              <a:rPr lang="en-US" altLang="en-US" dirty="0"/>
              <a:t>Patients are trained to focus on voice volume and clarity, as well as, the physical requirements of improving their speech.</a:t>
            </a:r>
          </a:p>
          <a:p>
            <a:r>
              <a:rPr lang="en-US" altLang="en-US" dirty="0"/>
              <a:t>PWR </a:t>
            </a:r>
            <a:r>
              <a:rPr lang="en-US" altLang="en-US" dirty="0">
                <a:hlinkClick r:id="rId2"/>
              </a:rPr>
              <a:t>http://www.pwr4life.org/</a:t>
            </a:r>
            <a:r>
              <a:rPr lang="en-US" altLang="en-US" dirty="0"/>
              <a:t> </a:t>
            </a:r>
          </a:p>
          <a:p>
            <a:pPr marL="0" indent="0">
              <a:buNone/>
            </a:pPr>
            <a:endParaRPr lang="en-US" altLang="en-US" dirty="0"/>
          </a:p>
          <a:p>
            <a:r>
              <a:rPr lang="en-US" b="1" dirty="0"/>
              <a:t>Parkinson’s Voice Project (SPEAK OUT!)</a:t>
            </a:r>
            <a:r>
              <a:rPr lang="en-US" dirty="0"/>
              <a:t> preserves the voices of individuals with Parkinson’s through intensive speech therapy and follow-up support. (</a:t>
            </a:r>
            <a:r>
              <a:rPr lang="en-US" dirty="0">
                <a:hlinkClick r:id="rId3"/>
              </a:rPr>
              <a:t>https://www.parkinsonvoiceproject.org/providers.aspx</a:t>
            </a:r>
            <a:r>
              <a:rPr lang="en-US" dirty="0"/>
              <a:t>)</a:t>
            </a:r>
          </a:p>
          <a:p>
            <a:r>
              <a:rPr lang="en-US" b="1" dirty="0"/>
              <a:t>Tremble Clefs </a:t>
            </a:r>
            <a:r>
              <a:rPr lang="en-US" dirty="0"/>
              <a:t>is a fun way to incorporate voice therapy, while engaging in the PD community. </a:t>
            </a:r>
          </a:p>
          <a:p>
            <a:r>
              <a:rPr lang="en-US" b="1" dirty="0" err="1"/>
              <a:t>Audability</a:t>
            </a:r>
            <a:endParaRPr lang="en-US" b="1" dirty="0"/>
          </a:p>
        </p:txBody>
      </p:sp>
      <p:sp>
        <p:nvSpPr>
          <p:cNvPr id="4" name="Slide Number Placeholder 3"/>
          <p:cNvSpPr>
            <a:spLocks noGrp="1"/>
          </p:cNvSpPr>
          <p:nvPr>
            <p:ph type="sldNum" sz="quarter" idx="12"/>
          </p:nvPr>
        </p:nvSpPr>
        <p:spPr/>
        <p:txBody>
          <a:bodyPr/>
          <a:lstStyle/>
          <a:p>
            <a:fld id="{E97799C9-84D9-46D2-A11E-BCF8A720529D}" type="slidenum">
              <a:rPr lang="en-US" smtClean="0"/>
              <a:pPr/>
              <a:t>21</a:t>
            </a:fld>
            <a:endParaRPr lang="en-US" dirty="0"/>
          </a:p>
        </p:txBody>
      </p:sp>
    </p:spTree>
    <p:extLst>
      <p:ext uri="{BB962C8B-B14F-4D97-AF65-F5344CB8AC3E}">
        <p14:creationId xmlns:p14="http://schemas.microsoft.com/office/powerpoint/2010/main" val="2571662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Legal Documents: </a:t>
            </a:r>
          </a:p>
        </p:txBody>
      </p:sp>
      <p:sp>
        <p:nvSpPr>
          <p:cNvPr id="3" name="Content Placeholder 2"/>
          <p:cNvSpPr>
            <a:spLocks noGrp="1"/>
          </p:cNvSpPr>
          <p:nvPr>
            <p:ph sz="half" idx="1"/>
          </p:nvPr>
        </p:nvSpPr>
        <p:spPr>
          <a:xfrm>
            <a:off x="351692" y="2228003"/>
            <a:ext cx="11350869" cy="4524489"/>
          </a:xfrm>
        </p:spPr>
        <p:txBody>
          <a:bodyPr numCol="2">
            <a:noAutofit/>
          </a:bodyPr>
          <a:lstStyle/>
          <a:p>
            <a:pPr marL="457200" indent="-457200">
              <a:buFont typeface="+mj-lt"/>
              <a:buAutoNum type="arabicPeriod"/>
            </a:pPr>
            <a:r>
              <a:rPr lang="en-US" sz="2000" b="1" dirty="0"/>
              <a:t>Medical Directive: </a:t>
            </a:r>
            <a:r>
              <a:rPr lang="en-US" sz="2000" dirty="0"/>
              <a:t>A legal document in which a person specifies when or what medical actions should be taken for their health if they are no longer able to make decisions for themselves because of illness or incapacity. It also allows one to designate a person to make similar decisions under those circumstances.</a:t>
            </a:r>
          </a:p>
          <a:p>
            <a:pPr marL="342900" indent="-342900">
              <a:buFont typeface="+mj-lt"/>
              <a:buAutoNum type="arabicPeriod"/>
            </a:pPr>
            <a:r>
              <a:rPr lang="en-US" sz="2000" b="1" dirty="0"/>
              <a:t>HIPAA Authorization: </a:t>
            </a:r>
            <a:r>
              <a:rPr lang="en-US" sz="2000" dirty="0"/>
              <a:t>Enables one to authorize the release of medical information to certain designated individuals only, due to privacy restrictions imposed by law which otherwise prevent such release of information.</a:t>
            </a:r>
          </a:p>
          <a:p>
            <a:pPr marL="342900" indent="-342900">
              <a:buFont typeface="+mj-lt"/>
              <a:buAutoNum type="arabicPeriod"/>
            </a:pPr>
            <a:endParaRPr lang="en-US" sz="2000" dirty="0"/>
          </a:p>
          <a:p>
            <a:pPr marL="342900" indent="-342900">
              <a:buFont typeface="+mj-lt"/>
              <a:buAutoNum type="arabicPeriod"/>
            </a:pPr>
            <a:r>
              <a:rPr lang="en-US" sz="2000" b="1" dirty="0"/>
              <a:t>Power of Attorney: </a:t>
            </a:r>
            <a:r>
              <a:rPr lang="en-US" sz="2000" dirty="0"/>
              <a:t>Allows you to designate one or more persons to conduct your business affairs while you are alive but unable to communicate.</a:t>
            </a:r>
          </a:p>
          <a:p>
            <a:pPr marL="342900" indent="-342900">
              <a:buFont typeface="+mj-lt"/>
              <a:buAutoNum type="arabicPeriod"/>
            </a:pPr>
            <a:r>
              <a:rPr lang="en-US" sz="2000" b="1" dirty="0"/>
              <a:t>Revocable (Family) Trust: </a:t>
            </a:r>
            <a:r>
              <a:rPr lang="en-US" sz="2000" dirty="0"/>
              <a:t>Allows you to direct who gets your property upon your death or incapacity and avoids the costs or problems of probate court administration.</a:t>
            </a:r>
          </a:p>
          <a:p>
            <a:pPr marL="342900" indent="-342900">
              <a:buFont typeface="+mj-lt"/>
              <a:buAutoNum type="arabicPeriod"/>
            </a:pPr>
            <a:r>
              <a:rPr lang="en-US" sz="2000" b="1" dirty="0"/>
              <a:t>Will: </a:t>
            </a:r>
            <a:r>
              <a:rPr lang="en-US" sz="2000" dirty="0"/>
              <a:t>Allows you to direct who gets your property upon your death and avoids the financial and legal problems associated with dying intestate.</a:t>
            </a:r>
          </a:p>
          <a:p>
            <a:pPr marL="342900" indent="-342900">
              <a:buFont typeface="+mj-lt"/>
              <a:buAutoNum type="arabicPeriod"/>
            </a:pPr>
            <a:endParaRPr lang="en-US" sz="2200" dirty="0"/>
          </a:p>
        </p:txBody>
      </p:sp>
      <p:sp>
        <p:nvSpPr>
          <p:cNvPr id="4" name="Slide Number Placeholder 3"/>
          <p:cNvSpPr>
            <a:spLocks noGrp="1"/>
          </p:cNvSpPr>
          <p:nvPr>
            <p:ph type="sldNum" sz="quarter" idx="12"/>
          </p:nvPr>
        </p:nvSpPr>
        <p:spPr/>
        <p:txBody>
          <a:bodyPr/>
          <a:lstStyle/>
          <a:p>
            <a:fld id="{5D84065D-F351-4B03-BD91-D8A6B8D4B362}" type="slidenum">
              <a:rPr lang="en-US" smtClean="0"/>
              <a:pPr/>
              <a:t>22</a:t>
            </a:fld>
            <a:endParaRPr lang="en-US" dirty="0"/>
          </a:p>
        </p:txBody>
      </p:sp>
    </p:spTree>
    <p:extLst>
      <p:ext uri="{BB962C8B-B14F-4D97-AF65-F5344CB8AC3E}">
        <p14:creationId xmlns:p14="http://schemas.microsoft.com/office/powerpoint/2010/main" val="4184990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59" y="990914"/>
            <a:ext cx="11029616" cy="988332"/>
          </a:xfrm>
        </p:spPr>
        <p:txBody>
          <a:bodyPr>
            <a:noAutofit/>
          </a:bodyPr>
          <a:lstStyle/>
          <a:p>
            <a:r>
              <a:rPr lang="en-US" dirty="0"/>
              <a:t>VA Benefits: </a:t>
            </a:r>
            <a:r>
              <a:rPr lang="en-US" sz="2000" dirty="0"/>
              <a:t>http://www.vabenefits.vba.va.gov OR Phone 1-800-827-1000</a:t>
            </a:r>
            <a:br>
              <a:rPr lang="en-US" sz="1600" dirty="0"/>
            </a:br>
            <a:endParaRPr lang="en-US" sz="16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23</a:t>
            </a:fld>
            <a:endParaRPr lang="en-US" dirty="0"/>
          </a:p>
        </p:txBody>
      </p:sp>
      <p:sp>
        <p:nvSpPr>
          <p:cNvPr id="4" name="TextBox 3"/>
          <p:cNvSpPr txBox="1"/>
          <p:nvPr/>
        </p:nvSpPr>
        <p:spPr>
          <a:xfrm>
            <a:off x="408359" y="1880868"/>
            <a:ext cx="11557217" cy="5940088"/>
          </a:xfrm>
          <a:prstGeom prst="rect">
            <a:avLst/>
          </a:prstGeom>
          <a:noFill/>
        </p:spPr>
        <p:txBody>
          <a:bodyPr wrap="square" numCol="2" rtlCol="0">
            <a:spAutoFit/>
          </a:bodyPr>
          <a:lstStyle/>
          <a:p>
            <a:pPr algn="ctr"/>
            <a:r>
              <a:rPr lang="en-US" sz="1600" b="1" dirty="0"/>
              <a:t>VETERANS ADMINISTRATION (VA) SERVICE CONNECTED DISABILITY (SCD) FOR PARKINSON’S</a:t>
            </a:r>
          </a:p>
          <a:p>
            <a:endParaRPr lang="en-US" sz="1600" b="1" dirty="0"/>
          </a:p>
          <a:p>
            <a:pPr marL="285750" indent="-285750">
              <a:buFont typeface="Arial" panose="020B0604020202020204" pitchFamily="34" charset="0"/>
              <a:buChar char="•"/>
            </a:pPr>
            <a:r>
              <a:rPr lang="en-US" sz="1600" dirty="0"/>
              <a:t>Honorably discharged veterans who are diagnosed with Parkinson’s disease are presumptively qualified for service connected disability pension and related health benefits administered by the VA for exposure to “Agent Orange” herbicide. Qualifying service is considered to be service in Vietnam between 1962 and 1975, the Korean DMZ between 1968 and 1971, Thailand between 1961 and 1975, or service as crewmember or worker on C-123 aircraft between 1972 and 1982.  Otherwise, an honorably discharged veteran diagnosed with PD who can establish a causal connection between the disease and related service during either the Gulf War, service as a former prisoner of war (POW), or service involving exposure to herbicide storage outside Vietnam may also be entitled to SCD.</a:t>
            </a:r>
          </a:p>
          <a:p>
            <a:endParaRPr lang="en-US" sz="1600" dirty="0"/>
          </a:p>
          <a:p>
            <a:endParaRPr lang="en-US" sz="1600" b="1" dirty="0"/>
          </a:p>
          <a:p>
            <a:endParaRPr lang="en-US" sz="1600" b="1" dirty="0"/>
          </a:p>
          <a:p>
            <a:endParaRPr lang="en-US" sz="1600" b="1" dirty="0"/>
          </a:p>
          <a:p>
            <a:endParaRPr lang="en-US" sz="1600" b="1" dirty="0"/>
          </a:p>
          <a:p>
            <a:endParaRPr lang="en-US" sz="1600" b="1" dirty="0"/>
          </a:p>
          <a:p>
            <a:pPr algn="ctr"/>
            <a:r>
              <a:rPr lang="en-US" sz="1600" b="1" dirty="0"/>
              <a:t>NON-SERVICE CONNECTED DISABILITY (NSCD) PAYMENTS or AID AND ASSISTANCE PAYMENTS ADMINISTERED BY THE VA.</a:t>
            </a:r>
          </a:p>
          <a:p>
            <a:pPr marL="285750" indent="-285750">
              <a:buFont typeface="Arial" panose="020B0604020202020204" pitchFamily="34" charset="0"/>
              <a:buChar char="•"/>
            </a:pPr>
            <a:r>
              <a:rPr lang="en-US" sz="1600" dirty="0"/>
              <a:t>An honorably discharged veteran who served at least 90 days on active duty, with at least one day having been served during wartime, and who is certified by a medical doctor to be in need of Personal Assistance and/or a Protective Environment may qualify for non-service connected disability payments and Aid and Assistance payments when certain financial constraints are met.  Generally, entitlement occurs when that veteran’s out of pocket medical expenses exceed or closely approximate his or her gross annual household income.  </a:t>
            </a:r>
          </a:p>
          <a:p>
            <a:pPr marL="285750" indent="-285750">
              <a:buFont typeface="Arial" panose="020B0604020202020204" pitchFamily="34" charset="0"/>
              <a:buChar char="•"/>
            </a:pPr>
            <a:r>
              <a:rPr lang="en-US" sz="1600" dirty="0"/>
              <a:t>Similarly, a surviving spouse who was married to a qualified veteran for at least one year and had been residing with the veteran at the time of death may also qualify for Aid and Assistance payments and benefits from the VA when specified financial conditions continue to be met. Once established, Aid and Assistance benefits also entitle the recipient to free medication, medical equipment, glasses and hearing aids, and incontinence supplies.</a:t>
            </a:r>
          </a:p>
          <a:p>
            <a:endParaRPr lang="en-US" sz="1400" dirty="0"/>
          </a:p>
          <a:p>
            <a:r>
              <a:rPr lang="en-US" sz="1400" b="1" dirty="0"/>
              <a:t>				</a:t>
            </a:r>
          </a:p>
        </p:txBody>
      </p:sp>
    </p:spTree>
    <p:extLst>
      <p:ext uri="{BB962C8B-B14F-4D97-AF65-F5344CB8AC3E}">
        <p14:creationId xmlns:p14="http://schemas.microsoft.com/office/powerpoint/2010/main" val="3266236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bg1"/>
                </a:solidFill>
              </a:rPr>
              <a:t>Care partner</a:t>
            </a:r>
          </a:p>
        </p:txBody>
      </p:sp>
      <p:sp>
        <p:nvSpPr>
          <p:cNvPr id="4" name="Content Placeholder 3"/>
          <p:cNvSpPr>
            <a:spLocks noGrp="1"/>
          </p:cNvSpPr>
          <p:nvPr>
            <p:ph idx="1"/>
          </p:nvPr>
        </p:nvSpPr>
        <p:spPr>
          <a:xfrm>
            <a:off x="386269" y="732082"/>
            <a:ext cx="11292840" cy="4204800"/>
          </a:xfrm>
        </p:spPr>
        <p:txBody>
          <a:bodyPr>
            <a:normAutofit fontScale="92500" lnSpcReduction="20000"/>
          </a:bodyPr>
          <a:lstStyle/>
          <a:p>
            <a:endParaRPr lang="en-US" altLang="en-US" dirty="0"/>
          </a:p>
          <a:p>
            <a:endParaRPr lang="en-US" altLang="en-US" dirty="0"/>
          </a:p>
          <a:p>
            <a:endParaRPr lang="en-US" altLang="en-US" dirty="0"/>
          </a:p>
          <a:p>
            <a:pPr marL="0" indent="0">
              <a:buNone/>
            </a:pPr>
            <a:endParaRPr lang="en-US" altLang="en-US" dirty="0"/>
          </a:p>
          <a:p>
            <a:r>
              <a:rPr lang="en-US" altLang="en-US" dirty="0"/>
              <a:t>Keep yourself emotionally and physically healthy.</a:t>
            </a:r>
          </a:p>
          <a:p>
            <a:r>
              <a:rPr lang="en-US" altLang="en-US" dirty="0"/>
              <a:t>Reserve enough time for your own interests.</a:t>
            </a:r>
          </a:p>
          <a:p>
            <a:r>
              <a:rPr lang="en-US" altLang="en-US" dirty="0"/>
              <a:t>Self-care is important for you and your loved one. </a:t>
            </a:r>
          </a:p>
          <a:p>
            <a:r>
              <a:rPr lang="en-US" altLang="en-US" dirty="0"/>
              <a:t>Recognize that emotions such as guilt and resentfulness are normal.</a:t>
            </a:r>
          </a:p>
          <a:p>
            <a:r>
              <a:rPr lang="en-US" altLang="en-US" dirty="0"/>
              <a:t>Be aware of signs of depression and get help.</a:t>
            </a:r>
          </a:p>
          <a:p>
            <a:r>
              <a:rPr lang="en-US" altLang="en-US" dirty="0"/>
              <a:t>Attend support groups to learn from experts as well as others in the PD community – PASD can refer you</a:t>
            </a:r>
          </a:p>
          <a:p>
            <a:pPr marL="0" indent="0">
              <a:buNone/>
            </a:pPr>
            <a:r>
              <a:rPr lang="en-US" altLang="en-US" dirty="0"/>
              <a:t>    to available support groups in San Diego County. </a:t>
            </a:r>
          </a:p>
          <a:p>
            <a:pPr marL="0" indent="0">
              <a:buNone/>
            </a:pPr>
            <a:endParaRPr lang="en-US" altLang="en-US" dirty="0"/>
          </a:p>
          <a:p>
            <a:pPr>
              <a:buNone/>
            </a:pPr>
            <a:endParaRPr lang="en-US" dirty="0"/>
          </a:p>
        </p:txBody>
      </p:sp>
      <p:sp>
        <p:nvSpPr>
          <p:cNvPr id="5" name="Text Placeholder 4"/>
          <p:cNvSpPr>
            <a:spLocks noGrp="1"/>
          </p:cNvSpPr>
          <p:nvPr>
            <p:ph type="body" sz="half" idx="2"/>
          </p:nvPr>
        </p:nvSpPr>
        <p:spPr>
          <a:xfrm>
            <a:off x="4097215" y="5262296"/>
            <a:ext cx="7513596" cy="689515"/>
          </a:xfrm>
        </p:spPr>
        <p:txBody>
          <a:bodyPr>
            <a:normAutofit/>
          </a:bodyPr>
          <a:lstStyle/>
          <a:p>
            <a:r>
              <a:rPr lang="en-US" sz="1800" i="1" dirty="0"/>
              <a:t>Take care of your own health so you can take care of your loved one.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4470" y="601200"/>
            <a:ext cx="5876186" cy="2233281"/>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900329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groups </a:t>
            </a:r>
          </a:p>
        </p:txBody>
      </p:sp>
      <p:pic>
        <p:nvPicPr>
          <p:cNvPr id="8" name="Content Placeholder 7" descr="images.jpg"/>
          <p:cNvPicPr>
            <a:picLocks noGrp="1" noChangeAspect="1"/>
          </p:cNvPicPr>
          <p:nvPr>
            <p:ph idx="1"/>
          </p:nvPr>
        </p:nvPicPr>
        <p:blipFill>
          <a:blip r:embed="rId3"/>
          <a:stretch>
            <a:fillRect/>
          </a:stretch>
        </p:blipFill>
        <p:spPr>
          <a:xfrm>
            <a:off x="9490730" y="681361"/>
            <a:ext cx="1983231" cy="1034595"/>
          </a:xfrm>
        </p:spPr>
      </p:pic>
      <p:sp>
        <p:nvSpPr>
          <p:cNvPr id="4" name="TextBox 3"/>
          <p:cNvSpPr txBox="1"/>
          <p:nvPr/>
        </p:nvSpPr>
        <p:spPr>
          <a:xfrm>
            <a:off x="378069" y="1808814"/>
            <a:ext cx="11417377" cy="5139869"/>
          </a:xfrm>
          <a:prstGeom prst="rect">
            <a:avLst/>
          </a:prstGeom>
          <a:noFill/>
        </p:spPr>
        <p:txBody>
          <a:bodyPr wrap="square" numCol="5" rtlCol="0">
            <a:spAutoFit/>
          </a:bodyPr>
          <a:lstStyle/>
          <a:p>
            <a:r>
              <a:rPr lang="en-US" sz="800" b="1" dirty="0"/>
              <a:t>CARDIFF</a:t>
            </a:r>
          </a:p>
          <a:p>
            <a:endParaRPr lang="en-US" sz="800" b="1" dirty="0"/>
          </a:p>
          <a:p>
            <a:r>
              <a:rPr lang="en-US" sz="800" b="1" dirty="0"/>
              <a:t>CARDIFF/ENCINITAS</a:t>
            </a:r>
          </a:p>
          <a:p>
            <a:r>
              <a:rPr lang="en-US" sz="800" dirty="0"/>
              <a:t>Support Group Meeting</a:t>
            </a:r>
          </a:p>
          <a:p>
            <a:r>
              <a:rPr lang="en-US" sz="800" dirty="0"/>
              <a:t>First Wednesday of each month</a:t>
            </a:r>
          </a:p>
          <a:p>
            <a:r>
              <a:rPr lang="en-US" sz="800" dirty="0" err="1"/>
              <a:t>Somerford</a:t>
            </a:r>
            <a:r>
              <a:rPr lang="en-US" sz="800" dirty="0"/>
              <a:t> Place</a:t>
            </a:r>
          </a:p>
          <a:p>
            <a:r>
              <a:rPr lang="en-US" sz="800" dirty="0"/>
              <a:t>13505 El Camino Real  92024</a:t>
            </a:r>
          </a:p>
          <a:p>
            <a:r>
              <a:rPr lang="en-US" sz="800" dirty="0"/>
              <a:t>Call Rex McCoy 760-519-9588</a:t>
            </a:r>
          </a:p>
          <a:p>
            <a:endParaRPr lang="en-US" sz="800" dirty="0"/>
          </a:p>
          <a:p>
            <a:r>
              <a:rPr lang="en-US" sz="800" b="1" dirty="0"/>
              <a:t>CARLSBAD</a:t>
            </a:r>
          </a:p>
          <a:p>
            <a:r>
              <a:rPr lang="en-US" sz="800" dirty="0"/>
              <a:t>La Costa Glen</a:t>
            </a:r>
          </a:p>
          <a:p>
            <a:r>
              <a:rPr lang="en-US" sz="800" dirty="0"/>
              <a:t>1941 Lancewood Lane 92009</a:t>
            </a:r>
          </a:p>
          <a:p>
            <a:r>
              <a:rPr lang="en-US" sz="800" dirty="0"/>
              <a:t>1st Thursday of every month 1:30 – 2:30 PM</a:t>
            </a:r>
          </a:p>
          <a:p>
            <a:r>
              <a:rPr lang="en-US" sz="800" dirty="0"/>
              <a:t>Fran: 760-704-6350, call to RSVP</a:t>
            </a:r>
          </a:p>
          <a:p>
            <a:endParaRPr lang="en-US" sz="800" dirty="0"/>
          </a:p>
          <a:p>
            <a:r>
              <a:rPr lang="en-US" sz="800" dirty="0"/>
              <a:t>Support Group Meeting</a:t>
            </a:r>
          </a:p>
          <a:p>
            <a:r>
              <a:rPr lang="en-US" sz="800" dirty="0"/>
              <a:t>ATYPICAL Parkinson’s (Caregivers only)</a:t>
            </a:r>
          </a:p>
          <a:p>
            <a:r>
              <a:rPr lang="en-US" sz="800" dirty="0"/>
              <a:t>Tri-City Wellness Center, first floor Conference Room, 6250 El Camino Real, Carlsbad.</a:t>
            </a:r>
          </a:p>
          <a:p>
            <a:r>
              <a:rPr lang="en-US" sz="800" dirty="0"/>
              <a:t>First Wednesday of every other month</a:t>
            </a:r>
          </a:p>
          <a:p>
            <a:r>
              <a:rPr lang="en-US" sz="800" dirty="0"/>
              <a:t>Call Judy </a:t>
            </a:r>
            <a:r>
              <a:rPr lang="en-US" sz="800" dirty="0" err="1"/>
              <a:t>Chamuler</a:t>
            </a:r>
            <a:r>
              <a:rPr lang="en-US" sz="800" dirty="0"/>
              <a:t> 619-788-3584.</a:t>
            </a:r>
          </a:p>
          <a:p>
            <a:endParaRPr lang="en-US" sz="800" dirty="0"/>
          </a:p>
          <a:p>
            <a:r>
              <a:rPr lang="en-US" sz="800" b="1" dirty="0"/>
              <a:t>CHULA VISTA</a:t>
            </a:r>
          </a:p>
          <a:p>
            <a:r>
              <a:rPr lang="en-US" sz="800" dirty="0"/>
              <a:t>UCSD Parkinson’s Support Group</a:t>
            </a:r>
          </a:p>
          <a:p>
            <a:r>
              <a:rPr lang="en-US" sz="800" dirty="0"/>
              <a:t>Norman Pak Senior Center</a:t>
            </a:r>
          </a:p>
          <a:p>
            <a:r>
              <a:rPr lang="en-US" sz="800" dirty="0"/>
              <a:t>270 F Street  91910</a:t>
            </a:r>
          </a:p>
          <a:p>
            <a:r>
              <a:rPr lang="en-US" sz="800" dirty="0"/>
              <a:t>2</a:t>
            </a:r>
            <a:r>
              <a:rPr lang="en-US" sz="800" baseline="30000" dirty="0"/>
              <a:t>nd</a:t>
            </a:r>
            <a:r>
              <a:rPr lang="en-US" sz="800" dirty="0"/>
              <a:t> Friday 1-3pm</a:t>
            </a:r>
          </a:p>
          <a:p>
            <a:r>
              <a:rPr lang="en-US" sz="800" dirty="0"/>
              <a:t>David Higgins 619-565-4011</a:t>
            </a:r>
          </a:p>
          <a:p>
            <a:r>
              <a:rPr lang="en-US" sz="800" dirty="0">
                <a:hlinkClick r:id="rId4"/>
              </a:rPr>
              <a:t>info@Support4PD.org</a:t>
            </a:r>
            <a:endParaRPr lang="en-US" sz="800" dirty="0"/>
          </a:p>
          <a:p>
            <a:endParaRPr lang="en-US" sz="800" dirty="0"/>
          </a:p>
          <a:p>
            <a:r>
              <a:rPr lang="en-US" sz="800" b="1" dirty="0"/>
              <a:t>ENCINITAS</a:t>
            </a:r>
          </a:p>
          <a:p>
            <a:r>
              <a:rPr lang="en-US" sz="800" dirty="0"/>
              <a:t>Silverado Encinitas Memory Care Community</a:t>
            </a:r>
          </a:p>
          <a:p>
            <a:r>
              <a:rPr lang="en-US" sz="800" dirty="0"/>
              <a:t>335 Saxony Rd., Encinitas, CA 92024</a:t>
            </a:r>
          </a:p>
          <a:p>
            <a:r>
              <a:rPr lang="en-US" sz="800" dirty="0"/>
              <a:t>Monthly Support Groups</a:t>
            </a:r>
          </a:p>
          <a:p>
            <a:r>
              <a:rPr lang="en-US" sz="800" dirty="0"/>
              <a:t>1st Thursday of every month, 11:30am - 1pm &amp;</a:t>
            </a:r>
          </a:p>
          <a:p>
            <a:r>
              <a:rPr lang="en-US" sz="800" dirty="0"/>
              <a:t>4th Wednesday of every month at 12pm</a:t>
            </a:r>
          </a:p>
          <a:p>
            <a:r>
              <a:rPr lang="en-US" sz="800" dirty="0"/>
              <a:t>Lunch will be provided</a:t>
            </a:r>
          </a:p>
          <a:p>
            <a:r>
              <a:rPr lang="en-US" sz="800" dirty="0"/>
              <a:t>RSVP: 760-753-1245</a:t>
            </a:r>
          </a:p>
          <a:p>
            <a:endParaRPr lang="en-US" sz="800" dirty="0"/>
          </a:p>
          <a:p>
            <a:endParaRPr lang="en-US" sz="800" b="1" dirty="0"/>
          </a:p>
          <a:p>
            <a:endParaRPr lang="en-US" sz="800" b="1" dirty="0"/>
          </a:p>
          <a:p>
            <a:r>
              <a:rPr lang="en-US" sz="800" b="1" dirty="0"/>
              <a:t>FALLBROOK</a:t>
            </a:r>
          </a:p>
          <a:p>
            <a:r>
              <a:rPr lang="en-US" sz="800" dirty="0"/>
              <a:t>Christ The King Lutheran Church</a:t>
            </a:r>
          </a:p>
          <a:p>
            <a:r>
              <a:rPr lang="en-US" sz="800" dirty="0"/>
              <a:t>1620 S. Stage Coach Lane</a:t>
            </a:r>
          </a:p>
          <a:p>
            <a:r>
              <a:rPr lang="en-US" sz="800" dirty="0"/>
              <a:t>Fallbrook, CA 92028</a:t>
            </a:r>
          </a:p>
          <a:p>
            <a:r>
              <a:rPr lang="en-US" sz="800" dirty="0"/>
              <a:t>4th Friday of the month</a:t>
            </a:r>
          </a:p>
          <a:p>
            <a:r>
              <a:rPr lang="en-US" sz="800" dirty="0"/>
              <a:t>Call Irene Miller 760 731-0171 or email at pmiller179@aol.com</a:t>
            </a:r>
          </a:p>
          <a:p>
            <a:r>
              <a:rPr lang="en-US" sz="800" b="1" dirty="0"/>
              <a:t>LA JOLLA</a:t>
            </a:r>
          </a:p>
          <a:p>
            <a:r>
              <a:rPr lang="en-US" sz="800" dirty="0"/>
              <a:t>Minds in Motion Support Group</a:t>
            </a:r>
          </a:p>
          <a:p>
            <a:r>
              <a:rPr lang="en-US" sz="800" dirty="0"/>
              <a:t>Scripps Center for Integrative Medicine</a:t>
            </a:r>
          </a:p>
          <a:p>
            <a:r>
              <a:rPr lang="en-US" sz="800" dirty="0"/>
              <a:t>10820 Torrey Pines Rd, La Jolla, CA 92037</a:t>
            </a:r>
          </a:p>
          <a:p>
            <a:r>
              <a:rPr lang="en-US" sz="800" dirty="0"/>
              <a:t>1st and 3rd Friday</a:t>
            </a:r>
          </a:p>
          <a:p>
            <a:r>
              <a:rPr lang="en-US" sz="800" dirty="0"/>
              <a:t>3:00 – 4:15 pm</a:t>
            </a:r>
          </a:p>
          <a:p>
            <a:r>
              <a:rPr lang="en-US" sz="800" dirty="0"/>
              <a:t>Contacts – Jim </a:t>
            </a:r>
            <a:r>
              <a:rPr lang="en-US" sz="800" dirty="0" err="1"/>
              <a:t>Paterniti</a:t>
            </a:r>
            <a:r>
              <a:rPr lang="en-US" sz="800" dirty="0"/>
              <a:t>, Ph.D. or Max Elden, Ph.D.</a:t>
            </a:r>
          </a:p>
          <a:p>
            <a:r>
              <a:rPr lang="en-US" sz="800" dirty="0"/>
              <a:t>Jim - 858.880.2699</a:t>
            </a:r>
          </a:p>
          <a:p>
            <a:r>
              <a:rPr lang="en-US" sz="800" dirty="0"/>
              <a:t>contact@MindsInMotionSanDiego.org</a:t>
            </a:r>
          </a:p>
          <a:p>
            <a:r>
              <a:rPr lang="en-US" sz="800" dirty="0"/>
              <a:t>Click Here for YouTube Channel</a:t>
            </a:r>
          </a:p>
          <a:p>
            <a:endParaRPr lang="en-US" sz="800" dirty="0"/>
          </a:p>
          <a:p>
            <a:r>
              <a:rPr lang="en-US" sz="800" dirty="0"/>
              <a:t>UCSD Parkinson’s Support Group</a:t>
            </a:r>
          </a:p>
          <a:p>
            <a:r>
              <a:rPr lang="en-US" sz="800" dirty="0"/>
              <a:t>Sanford Consortium for Regenerative Medicine</a:t>
            </a:r>
          </a:p>
          <a:p>
            <a:r>
              <a:rPr lang="en-US" sz="800" dirty="0"/>
              <a:t>2880 Torrey Pines Scenic Drive</a:t>
            </a:r>
          </a:p>
          <a:p>
            <a:r>
              <a:rPr lang="en-US" sz="800" dirty="0"/>
              <a:t>La Jolla, CA 92037</a:t>
            </a:r>
          </a:p>
          <a:p>
            <a:r>
              <a:rPr lang="en-US" sz="800" dirty="0"/>
              <a:t>3rd Thursday of every month</a:t>
            </a:r>
          </a:p>
          <a:p>
            <a:r>
              <a:rPr lang="en-US" sz="800" dirty="0"/>
              <a:t>12:30 – 2:30 PM</a:t>
            </a:r>
          </a:p>
          <a:p>
            <a:r>
              <a:rPr lang="en-US" sz="800" dirty="0"/>
              <a:t>David Higgins: 619-565-0411 or david@drhiggins.net</a:t>
            </a:r>
          </a:p>
          <a:p>
            <a:endParaRPr lang="en-US" sz="800" dirty="0"/>
          </a:p>
          <a:p>
            <a:r>
              <a:rPr lang="en-US" sz="800" dirty="0"/>
              <a:t>Care Partners for </a:t>
            </a:r>
            <a:r>
              <a:rPr lang="en-US" sz="800" dirty="0" err="1"/>
              <a:t>Lewy</a:t>
            </a:r>
            <a:r>
              <a:rPr lang="en-US" sz="800" dirty="0"/>
              <a:t> Body or Frontotemporal Dementia only</a:t>
            </a:r>
          </a:p>
          <a:p>
            <a:r>
              <a:rPr lang="en-US" sz="800" dirty="0"/>
              <a:t>Alzheimer’s San Diego 6632 Convoy Court San Diego</a:t>
            </a:r>
          </a:p>
          <a:p>
            <a:r>
              <a:rPr lang="en-US" sz="800" dirty="0"/>
              <a:t>1st Wednesday of every month</a:t>
            </a:r>
          </a:p>
          <a:p>
            <a:r>
              <a:rPr lang="en-US" sz="800" dirty="0"/>
              <a:t>2:00-3:30pm</a:t>
            </a:r>
          </a:p>
          <a:p>
            <a:r>
              <a:rPr lang="en-US" sz="800" dirty="0"/>
              <a:t>Contact Tracey: 858-822-4800: RSVP required</a:t>
            </a:r>
          </a:p>
          <a:p>
            <a:endParaRPr lang="en-US" sz="800" dirty="0"/>
          </a:p>
          <a:p>
            <a:r>
              <a:rPr lang="en-US" sz="800" dirty="0"/>
              <a:t>Atypical Parkinson's only</a:t>
            </a:r>
          </a:p>
          <a:p>
            <a:r>
              <a:rPr lang="en-US" sz="800" dirty="0"/>
              <a:t>UCSD</a:t>
            </a:r>
          </a:p>
          <a:p>
            <a:r>
              <a:rPr lang="en-US" sz="800" dirty="0"/>
              <a:t>9444 Medical Center Drive, ECOB Room 3-007 92123</a:t>
            </a:r>
          </a:p>
          <a:p>
            <a:r>
              <a:rPr lang="en-US" sz="800" dirty="0"/>
              <a:t>3rd Monday of every month</a:t>
            </a:r>
          </a:p>
          <a:p>
            <a:r>
              <a:rPr lang="en-US" sz="800" dirty="0"/>
              <a:t>1:00 – 3:00 Pm</a:t>
            </a:r>
          </a:p>
          <a:p>
            <a:r>
              <a:rPr lang="en-US" sz="800" dirty="0"/>
              <a:t>Darlene: 619-806-9649</a:t>
            </a:r>
          </a:p>
          <a:p>
            <a:endParaRPr lang="en-US" sz="800" dirty="0"/>
          </a:p>
          <a:p>
            <a:r>
              <a:rPr lang="en-US" sz="800" dirty="0"/>
              <a:t>Couples only (partners split off into two separate groups)</a:t>
            </a:r>
          </a:p>
          <a:p>
            <a:r>
              <a:rPr lang="en-US" sz="800" dirty="0"/>
              <a:t>2nd and 4th Friday of every month</a:t>
            </a:r>
          </a:p>
          <a:p>
            <a:r>
              <a:rPr lang="en-US" sz="800" dirty="0"/>
              <a:t>9:30 – 11:00 AM</a:t>
            </a:r>
          </a:p>
          <a:p>
            <a:r>
              <a:rPr lang="en-US" sz="800" dirty="0"/>
              <a:t>Call or e-mail for location</a:t>
            </a:r>
          </a:p>
          <a:p>
            <a:r>
              <a:rPr lang="en-US" sz="800" dirty="0"/>
              <a:t>Debby: 858-822-0791 or dwais@ucsd.edu</a:t>
            </a:r>
          </a:p>
          <a:p>
            <a:endParaRPr lang="en-US" sz="800" dirty="0"/>
          </a:p>
          <a:p>
            <a:r>
              <a:rPr lang="en-US" sz="800" dirty="0"/>
              <a:t>Veterans only</a:t>
            </a:r>
          </a:p>
          <a:p>
            <a:r>
              <a:rPr lang="en-US" sz="800" dirty="0"/>
              <a:t>VA Hospital Room 2011</a:t>
            </a:r>
          </a:p>
          <a:p>
            <a:r>
              <a:rPr lang="en-US" sz="800" dirty="0"/>
              <a:t>3350 Villa la Jolla Drive, San Diego, CA 92161</a:t>
            </a:r>
          </a:p>
          <a:p>
            <a:r>
              <a:rPr lang="en-US" sz="800" dirty="0"/>
              <a:t>2nd Tuesday of every month</a:t>
            </a:r>
          </a:p>
          <a:p>
            <a:r>
              <a:rPr lang="en-US" sz="800" dirty="0"/>
              <a:t>4:00 – 5:30 PM</a:t>
            </a:r>
          </a:p>
          <a:p>
            <a:r>
              <a:rPr lang="en-US" sz="800" dirty="0"/>
              <a:t>Contact CDR (R-USNR) Ron Phillips</a:t>
            </a:r>
          </a:p>
          <a:p>
            <a:r>
              <a:rPr lang="en-US" sz="800" dirty="0"/>
              <a:t>ronpnet@gmail.com or 858.761.8577</a:t>
            </a:r>
          </a:p>
          <a:p>
            <a:endParaRPr lang="en-US" sz="800" dirty="0"/>
          </a:p>
          <a:p>
            <a:r>
              <a:rPr lang="en-US" sz="800" dirty="0"/>
              <a:t>Support Group</a:t>
            </a:r>
          </a:p>
          <a:p>
            <a:r>
              <a:rPr lang="en-US" sz="800" dirty="0"/>
              <a:t>ATYPICAL Parkinson’s (</a:t>
            </a:r>
            <a:r>
              <a:rPr lang="en-US" sz="800" dirty="0" err="1"/>
              <a:t>PwP</a:t>
            </a:r>
            <a:r>
              <a:rPr lang="en-US" sz="800" dirty="0"/>
              <a:t> &amp; Caregivers)</a:t>
            </a:r>
          </a:p>
          <a:p>
            <a:r>
              <a:rPr lang="en-US" sz="800" dirty="0"/>
              <a:t>Third Monday of the month at UCSD, East Campus</a:t>
            </a:r>
          </a:p>
          <a:p>
            <a:r>
              <a:rPr lang="en-US" sz="800" dirty="0"/>
              <a:t>9423 Health  Science Drive, Medical Center Modular 1, Room 140, La Jolla.</a:t>
            </a:r>
          </a:p>
          <a:p>
            <a:r>
              <a:rPr lang="en-US" sz="800" dirty="0"/>
              <a:t>Call Darlene </a:t>
            </a:r>
            <a:r>
              <a:rPr lang="en-US" sz="800" dirty="0" err="1"/>
              <a:t>Gerow</a:t>
            </a:r>
            <a:r>
              <a:rPr lang="en-US" sz="800" dirty="0"/>
              <a:t>: 619-806-9649.</a:t>
            </a:r>
          </a:p>
          <a:p>
            <a:endParaRPr lang="en-US" sz="800" dirty="0"/>
          </a:p>
          <a:p>
            <a:r>
              <a:rPr lang="en-US" sz="800" dirty="0"/>
              <a:t>Veterans only</a:t>
            </a:r>
          </a:p>
          <a:p>
            <a:r>
              <a:rPr lang="en-US" sz="800" dirty="0"/>
              <a:t>VA Medical Center</a:t>
            </a:r>
          </a:p>
          <a:p>
            <a:r>
              <a:rPr lang="en-US" sz="800" dirty="0"/>
              <a:t>3350 Villa la Jolla Drive 92037</a:t>
            </a:r>
          </a:p>
          <a:p>
            <a:r>
              <a:rPr lang="en-US" sz="800" dirty="0"/>
              <a:t>First Tuesday each month</a:t>
            </a:r>
          </a:p>
          <a:p>
            <a:r>
              <a:rPr lang="en-US" sz="800" dirty="0"/>
              <a:t>4:00 - 5:30 PM in room 2436</a:t>
            </a:r>
          </a:p>
          <a:p>
            <a:r>
              <a:rPr lang="en-US" sz="800" dirty="0"/>
              <a:t>Contact: Celina.Pluim@va.gov</a:t>
            </a:r>
          </a:p>
          <a:p>
            <a:r>
              <a:rPr lang="en-US" sz="800" dirty="0"/>
              <a:t>VA, Primary Office: 858-642-1122</a:t>
            </a:r>
          </a:p>
          <a:p>
            <a:endParaRPr lang="en-US" sz="800" dirty="0"/>
          </a:p>
          <a:p>
            <a:r>
              <a:rPr lang="en-US" sz="800" b="1" dirty="0"/>
              <a:t>Mission Valley</a:t>
            </a:r>
          </a:p>
          <a:p>
            <a:r>
              <a:rPr lang="en-US" sz="800" dirty="0"/>
              <a:t>Mission Valley 1st United Methodist Church</a:t>
            </a:r>
          </a:p>
          <a:p>
            <a:r>
              <a:rPr lang="en-US" sz="800" dirty="0"/>
              <a:t>2111 Camino Del Río South San Diego</a:t>
            </a:r>
          </a:p>
          <a:p>
            <a:r>
              <a:rPr lang="en-US" sz="800" dirty="0"/>
              <a:t>1st Wednesday of every month</a:t>
            </a:r>
          </a:p>
          <a:p>
            <a:r>
              <a:rPr lang="en-US" sz="800" dirty="0"/>
              <a:t>2:00 – 4:00 PM</a:t>
            </a:r>
          </a:p>
          <a:p>
            <a:r>
              <a:rPr lang="en-US" sz="800" dirty="0"/>
              <a:t>David Higgins: 619-565-0411</a:t>
            </a:r>
            <a:endParaRPr lang="en-US" sz="800" b="1" dirty="0"/>
          </a:p>
          <a:p>
            <a:endParaRPr lang="en-US" sz="800" b="1" dirty="0"/>
          </a:p>
          <a:p>
            <a:endParaRPr lang="en-US" sz="800" b="1" dirty="0"/>
          </a:p>
          <a:p>
            <a:endParaRPr lang="en-US" sz="800" b="1" dirty="0"/>
          </a:p>
          <a:p>
            <a:endParaRPr lang="en-US" sz="800" b="1" dirty="0"/>
          </a:p>
          <a:p>
            <a:endParaRPr lang="en-US" sz="800" b="1" dirty="0"/>
          </a:p>
          <a:p>
            <a:r>
              <a:rPr lang="en-US" sz="800" b="1" dirty="0"/>
              <a:t>MURRIETA</a:t>
            </a:r>
          </a:p>
          <a:p>
            <a:r>
              <a:rPr lang="en-US" sz="800" dirty="0"/>
              <a:t>Murrieta Senior Center</a:t>
            </a:r>
          </a:p>
          <a:p>
            <a:r>
              <a:rPr lang="en-US" sz="800" dirty="0"/>
              <a:t>5 Town Square Murrieta CA 92562</a:t>
            </a:r>
          </a:p>
          <a:p>
            <a:r>
              <a:rPr lang="en-US" sz="800" dirty="0"/>
              <a:t>4th Wednesday of every month</a:t>
            </a:r>
          </a:p>
          <a:p>
            <a:r>
              <a:rPr lang="en-US" sz="800" dirty="0"/>
              <a:t>1:00 – 3:00 PM</a:t>
            </a:r>
          </a:p>
          <a:p>
            <a:r>
              <a:rPr lang="en-US" sz="800" dirty="0"/>
              <a:t>Contact: 951-375-8188</a:t>
            </a:r>
          </a:p>
          <a:p>
            <a:endParaRPr lang="en-US" sz="800" dirty="0"/>
          </a:p>
          <a:p>
            <a:r>
              <a:rPr lang="en-US" sz="800" b="1" dirty="0"/>
              <a:t>NATIONAL CITY</a:t>
            </a:r>
          </a:p>
          <a:p>
            <a:endParaRPr lang="en-US" sz="800" dirty="0"/>
          </a:p>
          <a:p>
            <a:r>
              <a:rPr lang="en-US" sz="800" dirty="0"/>
              <a:t>Paradise Village</a:t>
            </a:r>
          </a:p>
          <a:p>
            <a:r>
              <a:rPr lang="en-US" sz="800" dirty="0"/>
              <a:t>2700 East 4th Street, 91950</a:t>
            </a:r>
          </a:p>
          <a:p>
            <a:r>
              <a:rPr lang="en-US" sz="800" dirty="0"/>
              <a:t>1st and 3rd Tuesday of the month</a:t>
            </a:r>
          </a:p>
          <a:p>
            <a:r>
              <a:rPr lang="en-US" sz="800" dirty="0"/>
              <a:t>3-5pm</a:t>
            </a:r>
          </a:p>
          <a:p>
            <a:endParaRPr lang="en-US" sz="800" dirty="0"/>
          </a:p>
          <a:p>
            <a:r>
              <a:rPr lang="en-US" sz="800" b="1" dirty="0"/>
              <a:t>OCEANSIDE/VISTA</a:t>
            </a:r>
          </a:p>
          <a:p>
            <a:r>
              <a:rPr lang="en-US" sz="800" dirty="0"/>
              <a:t>Support Group Meeting</a:t>
            </a:r>
          </a:p>
          <a:p>
            <a:r>
              <a:rPr lang="en-US" sz="800" dirty="0"/>
              <a:t>Second Wednesday of each month</a:t>
            </a:r>
          </a:p>
          <a:p>
            <a:r>
              <a:rPr lang="en-US" sz="800" dirty="0"/>
              <a:t>First Presbyterian Church</a:t>
            </a:r>
          </a:p>
          <a:p>
            <a:r>
              <a:rPr lang="en-US" sz="800" dirty="0"/>
              <a:t>Oceanside, 2001 S. El Camino Real, Oceanside.</a:t>
            </a:r>
          </a:p>
          <a:p>
            <a:r>
              <a:rPr lang="en-US" sz="800" dirty="0"/>
              <a:t>Care &amp; Share.</a:t>
            </a:r>
          </a:p>
          <a:p>
            <a:r>
              <a:rPr lang="en-US" sz="800" dirty="0"/>
              <a:t>Refreshments. Call Paul Dawson 760-497-1200.</a:t>
            </a:r>
          </a:p>
          <a:p>
            <a:endParaRPr lang="en-US" sz="800" dirty="0"/>
          </a:p>
          <a:p>
            <a:r>
              <a:rPr lang="en-US" sz="800" b="1" dirty="0"/>
              <a:t>NCPSG BOARD MEETING</a:t>
            </a:r>
          </a:p>
          <a:p>
            <a:r>
              <a:rPr lang="en-US" sz="800" dirty="0"/>
              <a:t>Third Wednesday 1-3pm</a:t>
            </a:r>
          </a:p>
          <a:p>
            <a:r>
              <a:rPr lang="en-US" sz="800" dirty="0"/>
              <a:t>TCWFC 6252 El Camino Real Carlsbad</a:t>
            </a:r>
          </a:p>
          <a:p>
            <a:r>
              <a:rPr lang="en-US" sz="800" dirty="0"/>
              <a:t>Paul Dawson  760-497-1200</a:t>
            </a:r>
          </a:p>
          <a:p>
            <a:endParaRPr lang="en-US" sz="800" dirty="0"/>
          </a:p>
          <a:p>
            <a:r>
              <a:rPr lang="en-US" sz="800" b="1" dirty="0"/>
              <a:t>POINT LOMA/SAN DIEGO</a:t>
            </a:r>
          </a:p>
          <a:p>
            <a:r>
              <a:rPr lang="en-US" sz="800" dirty="0"/>
              <a:t>Speakers' Series</a:t>
            </a:r>
          </a:p>
          <a:p>
            <a:r>
              <a:rPr lang="en-US" sz="800" dirty="0"/>
              <a:t>County of San Diego Health &amp; Human Services Agency</a:t>
            </a:r>
          </a:p>
          <a:p>
            <a:r>
              <a:rPr lang="en-US" sz="800" dirty="0"/>
              <a:t>San Diego Room</a:t>
            </a:r>
          </a:p>
          <a:p>
            <a:r>
              <a:rPr lang="en-US" sz="800" dirty="0"/>
              <a:t>3851 Rosecrans St, San Diego, CA 92110</a:t>
            </a:r>
          </a:p>
          <a:p>
            <a:r>
              <a:rPr lang="en-US" sz="800" dirty="0"/>
              <a:t>1st Wednesday (2nd Wednesday as of 2018)</a:t>
            </a:r>
          </a:p>
          <a:p>
            <a:r>
              <a:rPr lang="en-US" sz="800" dirty="0"/>
              <a:t>6:00 - 8:30pm</a:t>
            </a:r>
          </a:p>
          <a:p>
            <a:r>
              <a:rPr lang="en-US" sz="800" dirty="0"/>
              <a:t>Nancy </a:t>
            </a:r>
            <a:r>
              <a:rPr lang="en-US" sz="800" dirty="0" err="1"/>
              <a:t>Floodberg</a:t>
            </a:r>
            <a:r>
              <a:rPr lang="en-US" sz="800" dirty="0"/>
              <a:t>, M.S: 619.857.6638 or nfloodberg@cox.net</a:t>
            </a:r>
          </a:p>
          <a:p>
            <a:endParaRPr lang="en-US" sz="800" dirty="0"/>
          </a:p>
          <a:p>
            <a:endParaRPr lang="en-US" sz="800" dirty="0"/>
          </a:p>
          <a:p>
            <a:endParaRPr lang="en-US" sz="800" dirty="0"/>
          </a:p>
          <a:p>
            <a:endParaRPr lang="en-US" sz="800" dirty="0"/>
          </a:p>
          <a:p>
            <a:r>
              <a:rPr lang="en-US" sz="800" dirty="0"/>
              <a:t>Support Group Breakout</a:t>
            </a:r>
          </a:p>
          <a:p>
            <a:r>
              <a:rPr lang="en-US" sz="800" dirty="0"/>
              <a:t>Pt. Loma Hervey Library</a:t>
            </a:r>
          </a:p>
          <a:p>
            <a:r>
              <a:rPr lang="en-US" sz="800" dirty="0"/>
              <a:t>Community Room</a:t>
            </a:r>
          </a:p>
          <a:p>
            <a:r>
              <a:rPr lang="en-US" sz="800" dirty="0"/>
              <a:t>3701 Voltaire Street, San Diego, CA 92107</a:t>
            </a:r>
          </a:p>
          <a:p>
            <a:r>
              <a:rPr lang="en-US" sz="800" dirty="0"/>
              <a:t>4th Monday</a:t>
            </a:r>
          </a:p>
          <a:p>
            <a:r>
              <a:rPr lang="en-US" sz="800" dirty="0"/>
              <a:t>10:00am - 12:00pm</a:t>
            </a:r>
          </a:p>
          <a:p>
            <a:r>
              <a:rPr lang="en-US" sz="800" dirty="0"/>
              <a:t>Nancy </a:t>
            </a:r>
            <a:r>
              <a:rPr lang="en-US" sz="800" dirty="0" err="1"/>
              <a:t>Floodberg</a:t>
            </a:r>
            <a:r>
              <a:rPr lang="en-US" sz="800" dirty="0"/>
              <a:t>, M.S.: 619.857.6638 or nfloodberg@cox.net</a:t>
            </a:r>
          </a:p>
          <a:p>
            <a:r>
              <a:rPr lang="en-US" sz="800" dirty="0"/>
              <a:t>www.pointlomapdgroup.net</a:t>
            </a:r>
          </a:p>
          <a:p>
            <a:endParaRPr lang="en-US" sz="800" dirty="0"/>
          </a:p>
          <a:p>
            <a:r>
              <a:rPr lang="en-US" sz="800" b="1" dirty="0"/>
              <a:t>POWAY</a:t>
            </a:r>
          </a:p>
          <a:p>
            <a:r>
              <a:rPr lang="en-US" sz="800" dirty="0"/>
              <a:t>Poway Public Library</a:t>
            </a:r>
          </a:p>
          <a:p>
            <a:r>
              <a:rPr lang="en-US" sz="800" dirty="0"/>
              <a:t>3rd Wednesday of every month</a:t>
            </a:r>
          </a:p>
          <a:p>
            <a:r>
              <a:rPr lang="en-US" sz="800" dirty="0"/>
              <a:t>5:45 – 7:15 PM</a:t>
            </a:r>
          </a:p>
          <a:p>
            <a:r>
              <a:rPr lang="en-US" sz="800" dirty="0" err="1"/>
              <a:t>Girija</a:t>
            </a:r>
            <a:r>
              <a:rPr lang="en-US" sz="800" dirty="0"/>
              <a:t>: </a:t>
            </a:r>
            <a:r>
              <a:rPr lang="en-US" sz="800" dirty="0">
                <a:hlinkClick r:id="rId5"/>
              </a:rPr>
              <a:t>girijamuralidhar@yahoo.com</a:t>
            </a:r>
            <a:endParaRPr lang="en-US" sz="800" dirty="0"/>
          </a:p>
          <a:p>
            <a:endParaRPr lang="en-US" sz="800" dirty="0"/>
          </a:p>
          <a:p>
            <a:endParaRPr lang="en-US" sz="800" b="1" dirty="0"/>
          </a:p>
          <a:p>
            <a:r>
              <a:rPr lang="en-US" sz="800" b="1" dirty="0"/>
              <a:t>San Diego</a:t>
            </a:r>
          </a:p>
          <a:p>
            <a:r>
              <a:rPr lang="en-US" sz="800" dirty="0"/>
              <a:t>Flying Solo Group</a:t>
            </a:r>
          </a:p>
          <a:p>
            <a:r>
              <a:rPr lang="en-US" sz="800" dirty="0"/>
              <a:t>MV First Presbyterian Church</a:t>
            </a:r>
          </a:p>
          <a:p>
            <a:r>
              <a:rPr lang="en-US" sz="800" dirty="0"/>
              <a:t>9111 Camino del Rio South  92108</a:t>
            </a:r>
          </a:p>
          <a:p>
            <a:r>
              <a:rPr lang="en-US" sz="800" dirty="0"/>
              <a:t>1</a:t>
            </a:r>
            <a:r>
              <a:rPr lang="en-US" sz="800" baseline="30000" dirty="0"/>
              <a:t>st</a:t>
            </a:r>
            <a:r>
              <a:rPr lang="en-US" sz="800" dirty="0"/>
              <a:t> Wednesday 1-2pm</a:t>
            </a:r>
          </a:p>
          <a:p>
            <a:endParaRPr lang="en-US" sz="800" dirty="0"/>
          </a:p>
          <a:p>
            <a:r>
              <a:rPr lang="en-US" sz="800" b="1" dirty="0"/>
              <a:t>Groups Under Construction</a:t>
            </a:r>
          </a:p>
          <a:p>
            <a:endParaRPr lang="en-US" sz="800" b="1" dirty="0"/>
          </a:p>
          <a:p>
            <a:r>
              <a:rPr lang="en-US" sz="800" dirty="0"/>
              <a:t>El Cajon  East County</a:t>
            </a:r>
          </a:p>
          <a:p>
            <a:r>
              <a:rPr lang="en-US" sz="800" dirty="0"/>
              <a:t>El Centro    Imperial County</a:t>
            </a:r>
          </a:p>
          <a:p>
            <a:r>
              <a:rPr lang="en-US" sz="800" dirty="0"/>
              <a:t>Spanish language speaking</a:t>
            </a:r>
          </a:p>
          <a:p>
            <a:r>
              <a:rPr lang="en-US" sz="800" dirty="0"/>
              <a:t>Specialty groups </a:t>
            </a:r>
          </a:p>
          <a:p>
            <a:endParaRPr lang="en-US" sz="800" dirty="0"/>
          </a:p>
          <a:p>
            <a:endParaRPr lang="en-US" sz="800" dirty="0"/>
          </a:p>
          <a:p>
            <a:endParaRPr lang="en-US" sz="800" dirty="0"/>
          </a:p>
        </p:txBody>
      </p:sp>
      <p:sp>
        <p:nvSpPr>
          <p:cNvPr id="3" name="Slide Number Placeholder 2"/>
          <p:cNvSpPr>
            <a:spLocks noGrp="1"/>
          </p:cNvSpPr>
          <p:nvPr>
            <p:ph type="sldNum" sz="quarter" idx="12"/>
          </p:nvPr>
        </p:nvSpPr>
        <p:spPr/>
        <p:txBody>
          <a:bodyPr/>
          <a:lstStyle/>
          <a:p>
            <a:fld id="{E97799C9-84D9-46D2-A11E-BCF8A720529D}" type="slidenum">
              <a:rPr lang="en-US" smtClean="0"/>
              <a:pPr/>
              <a:t>25</a:t>
            </a:fld>
            <a:endParaRPr lang="en-US" dirty="0"/>
          </a:p>
        </p:txBody>
      </p:sp>
    </p:spTree>
    <p:extLst>
      <p:ext uri="{BB962C8B-B14F-4D97-AF65-F5344CB8AC3E}">
        <p14:creationId xmlns:p14="http://schemas.microsoft.com/office/powerpoint/2010/main" val="185883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8DA47-C5B7-44D9-B8FE-7BAB7B477971}"/>
              </a:ext>
            </a:extLst>
          </p:cNvPr>
          <p:cNvSpPr>
            <a:spLocks noGrp="1"/>
          </p:cNvSpPr>
          <p:nvPr>
            <p:ph type="title"/>
          </p:nvPr>
        </p:nvSpPr>
        <p:spPr/>
        <p:txBody>
          <a:bodyPr/>
          <a:lstStyle/>
          <a:p>
            <a:r>
              <a:rPr lang="en-US" dirty="0"/>
              <a:t>Exercise and other therapies</a:t>
            </a:r>
          </a:p>
        </p:txBody>
      </p:sp>
      <p:graphicFrame>
        <p:nvGraphicFramePr>
          <p:cNvPr id="6" name="Content Placeholder 5">
            <a:extLst>
              <a:ext uri="{FF2B5EF4-FFF2-40B4-BE49-F238E27FC236}">
                <a16:creationId xmlns:a16="http://schemas.microsoft.com/office/drawing/2014/main" id="{9605E300-0D14-4A74-87A9-55DDD0650D4C}"/>
              </a:ext>
            </a:extLst>
          </p:cNvPr>
          <p:cNvGraphicFramePr>
            <a:graphicFrameLocks noGrp="1"/>
          </p:cNvGraphicFramePr>
          <p:nvPr>
            <p:ph sz="half" idx="1"/>
            <p:extLst>
              <p:ext uri="{D42A27DB-BD31-4B8C-83A1-F6EECF244321}">
                <p14:modId xmlns:p14="http://schemas.microsoft.com/office/powerpoint/2010/main" val="2549304586"/>
              </p:ext>
            </p:extLst>
          </p:nvPr>
        </p:nvGraphicFramePr>
        <p:xfrm>
          <a:off x="580684" y="1986740"/>
          <a:ext cx="5422900" cy="5963552"/>
        </p:xfrm>
        <a:graphic>
          <a:graphicData uri="http://schemas.openxmlformats.org/drawingml/2006/table">
            <a:tbl>
              <a:tblPr firstRow="1" bandRow="1">
                <a:tableStyleId>{5C22544A-7EE6-4342-B048-85BDC9FD1C3A}</a:tableStyleId>
              </a:tblPr>
              <a:tblGrid>
                <a:gridCol w="5422900">
                  <a:extLst>
                    <a:ext uri="{9D8B030D-6E8A-4147-A177-3AD203B41FA5}">
                      <a16:colId xmlns:a16="http://schemas.microsoft.com/office/drawing/2014/main" val="309273077"/>
                    </a:ext>
                  </a:extLst>
                </a:gridCol>
              </a:tblGrid>
              <a:tr h="263514">
                <a:tc>
                  <a:txBody>
                    <a:bodyPr/>
                    <a:lstStyle/>
                    <a:p>
                      <a:r>
                        <a:rPr lang="en-US" b="0" dirty="0">
                          <a:solidFill>
                            <a:schemeClr val="bg1"/>
                          </a:solidFill>
                        </a:rPr>
                        <a:t>Enc</a:t>
                      </a:r>
                      <a:r>
                        <a:rPr lang="en-US" b="1" dirty="0">
                          <a:solidFill>
                            <a:schemeClr val="bg1"/>
                          </a:solidFill>
                        </a:rPr>
                        <a:t>initas</a:t>
                      </a:r>
                    </a:p>
                  </a:txBody>
                  <a:tcPr/>
                </a:tc>
                <a:extLst>
                  <a:ext uri="{0D108BD9-81ED-4DB2-BD59-A6C34878D82A}">
                    <a16:rowId xmlns:a16="http://schemas.microsoft.com/office/drawing/2014/main" val="1404174682"/>
                  </a:ext>
                </a:extLst>
              </a:tr>
              <a:tr h="370748">
                <a:tc>
                  <a:txBody>
                    <a:bodyPr/>
                    <a:lstStyle/>
                    <a:p>
                      <a:r>
                        <a:rPr lang="en-US" dirty="0"/>
                        <a:t>Dance for Parkinson’s (Free0</a:t>
                      </a:r>
                    </a:p>
                    <a:p>
                      <a:r>
                        <a:rPr lang="en-US" dirty="0"/>
                        <a:t>Thursdays 115pm to 215pm (NCPSG sponsored)</a:t>
                      </a:r>
                    </a:p>
                    <a:p>
                      <a:r>
                        <a:rPr lang="en-US" dirty="0"/>
                        <a:t>Performing Arts Workshop donates space </a:t>
                      </a:r>
                    </a:p>
                    <a:p>
                      <a:r>
                        <a:rPr lang="en-US" dirty="0"/>
                        <a:t>465 Encinitas Blvd  A102  Encinitas</a:t>
                      </a:r>
                    </a:p>
                    <a:p>
                      <a:r>
                        <a:rPr lang="en-US" dirty="0"/>
                        <a:t>Cheryl </a:t>
                      </a:r>
                      <a:r>
                        <a:rPr lang="en-US" dirty="0" err="1"/>
                        <a:t>McIlhon</a:t>
                      </a:r>
                      <a:r>
                        <a:rPr lang="en-US" dirty="0"/>
                        <a:t> 248-755-7431</a:t>
                      </a:r>
                    </a:p>
                  </a:txBody>
                  <a:tcPr/>
                </a:tc>
                <a:extLst>
                  <a:ext uri="{0D108BD9-81ED-4DB2-BD59-A6C34878D82A}">
                    <a16:rowId xmlns:a16="http://schemas.microsoft.com/office/drawing/2014/main" val="221325273"/>
                  </a:ext>
                </a:extLst>
              </a:tr>
              <a:tr h="0">
                <a:tc>
                  <a:txBody>
                    <a:bodyPr/>
                    <a:lstStyle/>
                    <a:p>
                      <a:r>
                        <a:rPr lang="en-US" b="1" dirty="0"/>
                        <a:t>La Mesa</a:t>
                      </a:r>
                    </a:p>
                    <a:p>
                      <a:r>
                        <a:rPr lang="en-US" b="0" dirty="0"/>
                        <a:t>The Challenge Center</a:t>
                      </a:r>
                    </a:p>
                    <a:p>
                      <a:r>
                        <a:rPr lang="en-US" b="0" dirty="0"/>
                        <a:t>5540 Lake Park Way  91942</a:t>
                      </a:r>
                    </a:p>
                    <a:p>
                      <a:r>
                        <a:rPr lang="en-US" b="0" dirty="0"/>
                        <a:t>Balance and Conditioning:  Tu: 10am; W:1pm; Th 2pm</a:t>
                      </a:r>
                    </a:p>
                    <a:p>
                      <a:r>
                        <a:rPr lang="en-US" b="0" dirty="0"/>
                        <a:t>Aquatics:  Wed: 10am; Friday 11am</a:t>
                      </a:r>
                    </a:p>
                    <a:p>
                      <a:r>
                        <a:rPr lang="en-US" b="0" dirty="0"/>
                        <a:t>619-667-8644</a:t>
                      </a:r>
                      <a:endParaRPr lang="en-US" dirty="0"/>
                    </a:p>
                  </a:txBody>
                  <a:tcPr/>
                </a:tc>
                <a:extLst>
                  <a:ext uri="{0D108BD9-81ED-4DB2-BD59-A6C34878D82A}">
                    <a16:rowId xmlns:a16="http://schemas.microsoft.com/office/drawing/2014/main" val="3165292315"/>
                  </a:ext>
                </a:extLst>
              </a:tr>
              <a:tr h="370748">
                <a:tc>
                  <a:txBody>
                    <a:bodyPr/>
                    <a:lstStyle/>
                    <a:p>
                      <a:r>
                        <a:rPr lang="en-US" b="1" dirty="0"/>
                        <a:t>Oceanside</a:t>
                      </a:r>
                    </a:p>
                    <a:p>
                      <a:r>
                        <a:rPr lang="en-US" b="0" dirty="0"/>
                        <a:t>TCMC  4002 Vista Way  92056  Assembly Room</a:t>
                      </a:r>
                    </a:p>
                    <a:p>
                      <a:r>
                        <a:rPr lang="en-US" b="0" dirty="0"/>
                        <a:t>Free Valet parking  Tracy Park  760-940-3617</a:t>
                      </a:r>
                    </a:p>
                  </a:txBody>
                  <a:tcPr/>
                </a:tc>
                <a:extLst>
                  <a:ext uri="{0D108BD9-81ED-4DB2-BD59-A6C34878D82A}">
                    <a16:rowId xmlns:a16="http://schemas.microsoft.com/office/drawing/2014/main" val="2033281082"/>
                  </a:ext>
                </a:extLst>
              </a:tr>
              <a:tr h="370748">
                <a:tc>
                  <a:txBody>
                    <a:bodyPr/>
                    <a:lstStyle/>
                    <a:p>
                      <a:endParaRPr lang="en-US" dirty="0"/>
                    </a:p>
                  </a:txBody>
                  <a:tcPr/>
                </a:tc>
                <a:extLst>
                  <a:ext uri="{0D108BD9-81ED-4DB2-BD59-A6C34878D82A}">
                    <a16:rowId xmlns:a16="http://schemas.microsoft.com/office/drawing/2014/main" val="1214583204"/>
                  </a:ext>
                </a:extLst>
              </a:tr>
              <a:tr h="370748">
                <a:tc>
                  <a:txBody>
                    <a:bodyPr/>
                    <a:lstStyle/>
                    <a:p>
                      <a:endParaRPr lang="en-US" dirty="0"/>
                    </a:p>
                  </a:txBody>
                  <a:tcPr/>
                </a:tc>
                <a:extLst>
                  <a:ext uri="{0D108BD9-81ED-4DB2-BD59-A6C34878D82A}">
                    <a16:rowId xmlns:a16="http://schemas.microsoft.com/office/drawing/2014/main" val="2817312858"/>
                  </a:ext>
                </a:extLst>
              </a:tr>
              <a:tr h="370748">
                <a:tc>
                  <a:txBody>
                    <a:bodyPr/>
                    <a:lstStyle/>
                    <a:p>
                      <a:endParaRPr lang="en-US" dirty="0"/>
                    </a:p>
                  </a:txBody>
                  <a:tcPr/>
                </a:tc>
                <a:extLst>
                  <a:ext uri="{0D108BD9-81ED-4DB2-BD59-A6C34878D82A}">
                    <a16:rowId xmlns:a16="http://schemas.microsoft.com/office/drawing/2014/main" val="1831582667"/>
                  </a:ext>
                </a:extLst>
              </a:tr>
              <a:tr h="370748">
                <a:tc>
                  <a:txBody>
                    <a:bodyPr/>
                    <a:lstStyle/>
                    <a:p>
                      <a:endParaRPr lang="en-US" dirty="0"/>
                    </a:p>
                  </a:txBody>
                  <a:tcPr/>
                </a:tc>
                <a:extLst>
                  <a:ext uri="{0D108BD9-81ED-4DB2-BD59-A6C34878D82A}">
                    <a16:rowId xmlns:a16="http://schemas.microsoft.com/office/drawing/2014/main" val="2120019813"/>
                  </a:ext>
                </a:extLst>
              </a:tr>
            </a:tbl>
          </a:graphicData>
        </a:graphic>
      </p:graphicFrame>
      <p:sp>
        <p:nvSpPr>
          <p:cNvPr id="4" name="Content Placeholder 3">
            <a:extLst>
              <a:ext uri="{FF2B5EF4-FFF2-40B4-BE49-F238E27FC236}">
                <a16:creationId xmlns:a16="http://schemas.microsoft.com/office/drawing/2014/main" id="{77B37F90-E7B4-43E9-99BB-6E3631E9BD50}"/>
              </a:ext>
            </a:extLst>
          </p:cNvPr>
          <p:cNvSpPr>
            <a:spLocks noGrp="1"/>
          </p:cNvSpPr>
          <p:nvPr>
            <p:ph sz="half" idx="2"/>
          </p:nvPr>
        </p:nvSpPr>
        <p:spPr/>
        <p:txBody>
          <a:bodyPr/>
          <a:lstStyle/>
          <a:p>
            <a:r>
              <a:rPr lang="en-US" dirty="0"/>
              <a:t>1800</a:t>
            </a:r>
          </a:p>
        </p:txBody>
      </p:sp>
      <p:sp>
        <p:nvSpPr>
          <p:cNvPr id="5" name="Slide Number Placeholder 4">
            <a:extLst>
              <a:ext uri="{FF2B5EF4-FFF2-40B4-BE49-F238E27FC236}">
                <a16:creationId xmlns:a16="http://schemas.microsoft.com/office/drawing/2014/main" id="{89FE301C-B5D2-4F30-9A79-E00C88FEBA91}"/>
              </a:ext>
            </a:extLst>
          </p:cNvPr>
          <p:cNvSpPr>
            <a:spLocks noGrp="1"/>
          </p:cNvSpPr>
          <p:nvPr>
            <p:ph type="sldNum" sz="quarter" idx="12"/>
          </p:nvPr>
        </p:nvSpPr>
        <p:spPr/>
        <p:txBody>
          <a:bodyPr/>
          <a:lstStyle/>
          <a:p>
            <a:fld id="{5D84065D-F351-4B03-BD91-D8A6B8D4B362}" type="slidenum">
              <a:rPr lang="en-US" smtClean="0"/>
              <a:pPr/>
              <a:t>26</a:t>
            </a:fld>
            <a:endParaRPr lang="en-US" dirty="0"/>
          </a:p>
        </p:txBody>
      </p:sp>
      <p:graphicFrame>
        <p:nvGraphicFramePr>
          <p:cNvPr id="7" name="Table 6">
            <a:extLst>
              <a:ext uri="{FF2B5EF4-FFF2-40B4-BE49-F238E27FC236}">
                <a16:creationId xmlns:a16="http://schemas.microsoft.com/office/drawing/2014/main" id="{0CF9D1B4-9339-4D4E-A6CF-4612DF85F7AD}"/>
              </a:ext>
            </a:extLst>
          </p:cNvPr>
          <p:cNvGraphicFramePr>
            <a:graphicFrameLocks noGrp="1"/>
          </p:cNvGraphicFramePr>
          <p:nvPr>
            <p:extLst>
              <p:ext uri="{D42A27DB-BD31-4B8C-83A1-F6EECF244321}">
                <p14:modId xmlns:p14="http://schemas.microsoft.com/office/powerpoint/2010/main" val="187307368"/>
              </p:ext>
            </p:extLst>
          </p:nvPr>
        </p:nvGraphicFramePr>
        <p:xfrm>
          <a:off x="6188417" y="1986740"/>
          <a:ext cx="5656580" cy="4681346"/>
        </p:xfrm>
        <a:graphic>
          <a:graphicData uri="http://schemas.openxmlformats.org/drawingml/2006/table">
            <a:tbl>
              <a:tblPr firstRow="1" bandRow="1">
                <a:tableStyleId>{5C22544A-7EE6-4342-B048-85BDC9FD1C3A}</a:tableStyleId>
              </a:tblPr>
              <a:tblGrid>
                <a:gridCol w="5656580">
                  <a:extLst>
                    <a:ext uri="{9D8B030D-6E8A-4147-A177-3AD203B41FA5}">
                      <a16:colId xmlns:a16="http://schemas.microsoft.com/office/drawing/2014/main" val="638866676"/>
                    </a:ext>
                  </a:extLst>
                </a:gridCol>
              </a:tblGrid>
              <a:tr h="418835">
                <a:tc>
                  <a:txBody>
                    <a:bodyPr/>
                    <a:lstStyle/>
                    <a:p>
                      <a:r>
                        <a:rPr lang="en-US" dirty="0"/>
                        <a:t>TCWFC MEDICAL INTEGRATED PROGRAM</a:t>
                      </a:r>
                    </a:p>
                  </a:txBody>
                  <a:tcPr/>
                </a:tc>
                <a:extLst>
                  <a:ext uri="{0D108BD9-81ED-4DB2-BD59-A6C34878D82A}">
                    <a16:rowId xmlns:a16="http://schemas.microsoft.com/office/drawing/2014/main" val="4069092250"/>
                  </a:ext>
                </a:extLst>
              </a:tr>
              <a:tr h="353028">
                <a:tc>
                  <a:txBody>
                    <a:bodyPr/>
                    <a:lstStyle/>
                    <a:p>
                      <a:r>
                        <a:rPr lang="en-US" b="0" dirty="0"/>
                        <a:t>Neuro-Parkinson’s:  exercise, lectures, support</a:t>
                      </a:r>
                    </a:p>
                    <a:p>
                      <a:r>
                        <a:rPr lang="en-US" b="0" dirty="0"/>
                        <a:t>El Camino Real Carlsbad  </a:t>
                      </a:r>
                    </a:p>
                    <a:p>
                      <a:r>
                        <a:rPr lang="en-US" b="0" dirty="0"/>
                        <a:t>Susan Webster 760-931-3171</a:t>
                      </a:r>
                    </a:p>
                  </a:txBody>
                  <a:tcPr/>
                </a:tc>
                <a:extLst>
                  <a:ext uri="{0D108BD9-81ED-4DB2-BD59-A6C34878D82A}">
                    <a16:rowId xmlns:a16="http://schemas.microsoft.com/office/drawing/2014/main" val="670895646"/>
                  </a:ext>
                </a:extLst>
              </a:tr>
              <a:tr h="353028">
                <a:tc>
                  <a:txBody>
                    <a:bodyPr/>
                    <a:lstStyle/>
                    <a:p>
                      <a:r>
                        <a:rPr lang="en-US" b="1" dirty="0"/>
                        <a:t>Mission Valley YMCA  619-298-3576</a:t>
                      </a:r>
                    </a:p>
                  </a:txBody>
                  <a:tcPr/>
                </a:tc>
                <a:extLst>
                  <a:ext uri="{0D108BD9-81ED-4DB2-BD59-A6C34878D82A}">
                    <a16:rowId xmlns:a16="http://schemas.microsoft.com/office/drawing/2014/main" val="3024571651"/>
                  </a:ext>
                </a:extLst>
              </a:tr>
              <a:tr h="422031">
                <a:tc>
                  <a:txBody>
                    <a:bodyPr/>
                    <a:lstStyle/>
                    <a:p>
                      <a:r>
                        <a:rPr lang="en-US" b="1" dirty="0"/>
                        <a:t>Rock Steady Boxing, SD Mike Reeder 310-923-5535</a:t>
                      </a:r>
                    </a:p>
                  </a:txBody>
                  <a:tcPr/>
                </a:tc>
                <a:extLst>
                  <a:ext uri="{0D108BD9-81ED-4DB2-BD59-A6C34878D82A}">
                    <a16:rowId xmlns:a16="http://schemas.microsoft.com/office/drawing/2014/main" val="1770720741"/>
                  </a:ext>
                </a:extLst>
              </a:tr>
              <a:tr h="353028">
                <a:tc>
                  <a:txBody>
                    <a:bodyPr/>
                    <a:lstStyle/>
                    <a:p>
                      <a:r>
                        <a:rPr lang="en-US" b="1" dirty="0"/>
                        <a:t>Scripps Physical Rehab Services  800-727+4777</a:t>
                      </a:r>
                    </a:p>
                  </a:txBody>
                  <a:tcPr/>
                </a:tc>
                <a:extLst>
                  <a:ext uri="{0D108BD9-81ED-4DB2-BD59-A6C34878D82A}">
                    <a16:rowId xmlns:a16="http://schemas.microsoft.com/office/drawing/2014/main" val="590772649"/>
                  </a:ext>
                </a:extLst>
              </a:tr>
              <a:tr h="353028">
                <a:tc>
                  <a:txBody>
                    <a:bodyPr/>
                    <a:lstStyle/>
                    <a:p>
                      <a:r>
                        <a:rPr lang="en-US" b="1" dirty="0"/>
                        <a:t>UCSD Movement Disorder Rehabilitation Team  855-543-0333</a:t>
                      </a:r>
                    </a:p>
                    <a:p>
                      <a:r>
                        <a:rPr lang="en-US" b="1" dirty="0"/>
                        <a:t>Scripps </a:t>
                      </a:r>
                      <a:r>
                        <a:rPr lang="en-US" b="1" dirty="0" err="1"/>
                        <a:t>Shiley</a:t>
                      </a:r>
                      <a:r>
                        <a:rPr lang="en-US" b="1" dirty="0"/>
                        <a:t> Sports/Fitness Center 858-554-3488</a:t>
                      </a:r>
                    </a:p>
                  </a:txBody>
                  <a:tcPr/>
                </a:tc>
                <a:extLst>
                  <a:ext uri="{0D108BD9-81ED-4DB2-BD59-A6C34878D82A}">
                    <a16:rowId xmlns:a16="http://schemas.microsoft.com/office/drawing/2014/main" val="3321911914"/>
                  </a:ext>
                </a:extLst>
              </a:tr>
              <a:tr h="353028">
                <a:tc>
                  <a:txBody>
                    <a:bodyPr/>
                    <a:lstStyle/>
                    <a:p>
                      <a:r>
                        <a:rPr lang="en-US" b="1" dirty="0"/>
                        <a:t>Kearny Mesa:  BIG WALK training  619-782-0900</a:t>
                      </a:r>
                    </a:p>
                    <a:p>
                      <a:r>
                        <a:rPr lang="en-US" b="1" dirty="0"/>
                        <a:t>Rock Steady Boxing </a:t>
                      </a:r>
                      <a:r>
                        <a:rPr lang="en-US" b="1" dirty="0" err="1"/>
                        <a:t>Poway:poway@rsbaffiliate.com</a:t>
                      </a:r>
                      <a:endParaRPr lang="en-US" b="1" dirty="0"/>
                    </a:p>
                  </a:txBody>
                  <a:tcPr/>
                </a:tc>
                <a:extLst>
                  <a:ext uri="{0D108BD9-81ED-4DB2-BD59-A6C34878D82A}">
                    <a16:rowId xmlns:a16="http://schemas.microsoft.com/office/drawing/2014/main" val="2919025761"/>
                  </a:ext>
                </a:extLst>
              </a:tr>
              <a:tr h="353028">
                <a:tc>
                  <a:txBody>
                    <a:bodyPr/>
                    <a:lstStyle/>
                    <a:p>
                      <a:r>
                        <a:rPr lang="en-US" b="1" dirty="0"/>
                        <a:t>SDSU Adaptive Fitness Clinic:  619-594-2017</a:t>
                      </a:r>
                    </a:p>
                    <a:p>
                      <a:r>
                        <a:rPr lang="en-US" b="1" dirty="0"/>
                        <a:t>Lena Ryman PD exercise specialist 619-540-9262</a:t>
                      </a:r>
                    </a:p>
                  </a:txBody>
                  <a:tcPr/>
                </a:tc>
                <a:extLst>
                  <a:ext uri="{0D108BD9-81ED-4DB2-BD59-A6C34878D82A}">
                    <a16:rowId xmlns:a16="http://schemas.microsoft.com/office/drawing/2014/main" val="2362745236"/>
                  </a:ext>
                </a:extLst>
              </a:tr>
            </a:tbl>
          </a:graphicData>
        </a:graphic>
      </p:graphicFrame>
    </p:spTree>
    <p:extLst>
      <p:ext uri="{BB962C8B-B14F-4D97-AF65-F5344CB8AC3E}">
        <p14:creationId xmlns:p14="http://schemas.microsoft.com/office/powerpoint/2010/main" val="2251680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46938-CDD8-4B25-A1B8-0DB8C7635027}"/>
              </a:ext>
            </a:extLst>
          </p:cNvPr>
          <p:cNvSpPr>
            <a:spLocks noGrp="1"/>
          </p:cNvSpPr>
          <p:nvPr>
            <p:ph type="title"/>
          </p:nvPr>
        </p:nvSpPr>
        <p:spPr/>
        <p:txBody>
          <a:bodyPr/>
          <a:lstStyle/>
          <a:p>
            <a:r>
              <a:rPr lang="en-US" dirty="0"/>
              <a:t>Therapeutic Music and Voice programs</a:t>
            </a:r>
          </a:p>
        </p:txBody>
      </p:sp>
      <p:sp>
        <p:nvSpPr>
          <p:cNvPr id="5" name="Slide Number Placeholder 4">
            <a:extLst>
              <a:ext uri="{FF2B5EF4-FFF2-40B4-BE49-F238E27FC236}">
                <a16:creationId xmlns:a16="http://schemas.microsoft.com/office/drawing/2014/main" id="{9ACEFA6A-7618-494E-8852-0B629420FEF2}"/>
              </a:ext>
            </a:extLst>
          </p:cNvPr>
          <p:cNvSpPr>
            <a:spLocks noGrp="1"/>
          </p:cNvSpPr>
          <p:nvPr>
            <p:ph type="sldNum" sz="quarter" idx="12"/>
          </p:nvPr>
        </p:nvSpPr>
        <p:spPr/>
        <p:txBody>
          <a:bodyPr/>
          <a:lstStyle/>
          <a:p>
            <a:fld id="{5D84065D-F351-4B03-BD91-D8A6B8D4B362}" type="slidenum">
              <a:rPr lang="en-US" smtClean="0"/>
              <a:pPr/>
              <a:t>27</a:t>
            </a:fld>
            <a:endParaRPr lang="en-US" dirty="0"/>
          </a:p>
        </p:txBody>
      </p:sp>
      <p:graphicFrame>
        <p:nvGraphicFramePr>
          <p:cNvPr id="11" name="Content Placeholder 10">
            <a:extLst>
              <a:ext uri="{FF2B5EF4-FFF2-40B4-BE49-F238E27FC236}">
                <a16:creationId xmlns:a16="http://schemas.microsoft.com/office/drawing/2014/main" id="{CFB5201F-BAC3-4F79-A528-A4599066C9FA}"/>
              </a:ext>
            </a:extLst>
          </p:cNvPr>
          <p:cNvGraphicFramePr>
            <a:graphicFrameLocks noGrp="1"/>
          </p:cNvGraphicFramePr>
          <p:nvPr>
            <p:ph sz="half" idx="1"/>
            <p:extLst>
              <p:ext uri="{D42A27DB-BD31-4B8C-83A1-F6EECF244321}">
                <p14:modId xmlns:p14="http://schemas.microsoft.com/office/powerpoint/2010/main" val="3041341004"/>
              </p:ext>
            </p:extLst>
          </p:nvPr>
        </p:nvGraphicFramePr>
        <p:xfrm>
          <a:off x="581025" y="2227263"/>
          <a:ext cx="5675757" cy="4043680"/>
        </p:xfrm>
        <a:graphic>
          <a:graphicData uri="http://schemas.openxmlformats.org/drawingml/2006/table">
            <a:tbl>
              <a:tblPr firstRow="1" bandRow="1">
                <a:tableStyleId>{5C22544A-7EE6-4342-B048-85BDC9FD1C3A}</a:tableStyleId>
              </a:tblPr>
              <a:tblGrid>
                <a:gridCol w="5675757">
                  <a:extLst>
                    <a:ext uri="{9D8B030D-6E8A-4147-A177-3AD203B41FA5}">
                      <a16:colId xmlns:a16="http://schemas.microsoft.com/office/drawing/2014/main" val="1800479220"/>
                    </a:ext>
                  </a:extLst>
                </a:gridCol>
              </a:tblGrid>
              <a:tr h="370840">
                <a:tc>
                  <a:txBody>
                    <a:bodyPr/>
                    <a:lstStyle/>
                    <a:p>
                      <a:r>
                        <a:rPr lang="en-US" dirty="0" err="1"/>
                        <a:t>Audability</a:t>
                      </a:r>
                      <a:r>
                        <a:rPr lang="en-US" dirty="0"/>
                        <a:t> Music Therapy:  </a:t>
                      </a:r>
                      <a:r>
                        <a:rPr lang="en-US" dirty="0" err="1"/>
                        <a:t>MusicWorx</a:t>
                      </a:r>
                      <a:endParaRPr lang="en-US" dirty="0"/>
                    </a:p>
                  </a:txBody>
                  <a:tcPr/>
                </a:tc>
                <a:extLst>
                  <a:ext uri="{0D108BD9-81ED-4DB2-BD59-A6C34878D82A}">
                    <a16:rowId xmlns:a16="http://schemas.microsoft.com/office/drawing/2014/main" val="1614588437"/>
                  </a:ext>
                </a:extLst>
              </a:tr>
              <a:tr h="370840">
                <a:tc>
                  <a:txBody>
                    <a:bodyPr/>
                    <a:lstStyle/>
                    <a:p>
                      <a:r>
                        <a:rPr lang="en-US" dirty="0"/>
                        <a:t>10455Sorrento Valley Rd  Ste 208  92121</a:t>
                      </a:r>
                    </a:p>
                    <a:p>
                      <a:r>
                        <a:rPr lang="en-US" dirty="0" err="1"/>
                        <a:t>Linsay</a:t>
                      </a:r>
                      <a:r>
                        <a:rPr lang="en-US" dirty="0"/>
                        <a:t> </a:t>
                      </a:r>
                      <a:r>
                        <a:rPr lang="en-US" dirty="0" err="1"/>
                        <a:t>Zehren</a:t>
                      </a:r>
                      <a:r>
                        <a:rPr lang="en-US" dirty="0"/>
                        <a:t>  858-457-2201 </a:t>
                      </a:r>
                      <a:r>
                        <a:rPr lang="en-US" dirty="0">
                          <a:hlinkClick r:id="rId2"/>
                        </a:rPr>
                        <a:t>lzehren@musicworxinc.com</a:t>
                      </a:r>
                      <a:endParaRPr lang="en-US" dirty="0"/>
                    </a:p>
                  </a:txBody>
                  <a:tcPr/>
                </a:tc>
                <a:extLst>
                  <a:ext uri="{0D108BD9-81ED-4DB2-BD59-A6C34878D82A}">
                    <a16:rowId xmlns:a16="http://schemas.microsoft.com/office/drawing/2014/main" val="1022687235"/>
                  </a:ext>
                </a:extLst>
              </a:tr>
              <a:tr h="370840">
                <a:tc>
                  <a:txBody>
                    <a:bodyPr/>
                    <a:lstStyle/>
                    <a:p>
                      <a:r>
                        <a:rPr lang="en-US" b="1" dirty="0"/>
                        <a:t>LOUD</a:t>
                      </a:r>
                      <a:r>
                        <a:rPr lang="en-US" b="0" dirty="0"/>
                        <a:t> – Scripps Center for Voice and Swallowing</a:t>
                      </a:r>
                    </a:p>
                    <a:p>
                      <a:r>
                        <a:rPr lang="en-US" b="0" dirty="0"/>
                        <a:t>858-626-4444</a:t>
                      </a:r>
                      <a:r>
                        <a:rPr lang="en-US" b="1" dirty="0"/>
                        <a:t> </a:t>
                      </a:r>
                    </a:p>
                  </a:txBody>
                  <a:tcPr/>
                </a:tc>
                <a:extLst>
                  <a:ext uri="{0D108BD9-81ED-4DB2-BD59-A6C34878D82A}">
                    <a16:rowId xmlns:a16="http://schemas.microsoft.com/office/drawing/2014/main" val="3134902304"/>
                  </a:ext>
                </a:extLst>
              </a:tr>
              <a:tr h="370840">
                <a:tc>
                  <a:txBody>
                    <a:bodyPr/>
                    <a:lstStyle/>
                    <a:p>
                      <a:r>
                        <a:rPr lang="en-US" b="1" dirty="0"/>
                        <a:t>SPEAK OUT  </a:t>
                      </a:r>
                      <a:r>
                        <a:rPr lang="en-US" b="0" dirty="0"/>
                        <a:t>UCSD Movement Disorder Rehab Team</a:t>
                      </a:r>
                    </a:p>
                    <a:p>
                      <a:r>
                        <a:rPr lang="en-US" b="0" dirty="0"/>
                        <a:t>858-546-0333</a:t>
                      </a:r>
                    </a:p>
                  </a:txBody>
                  <a:tcPr/>
                </a:tc>
                <a:extLst>
                  <a:ext uri="{0D108BD9-81ED-4DB2-BD59-A6C34878D82A}">
                    <a16:rowId xmlns:a16="http://schemas.microsoft.com/office/drawing/2014/main" val="2984039924"/>
                  </a:ext>
                </a:extLst>
              </a:tr>
              <a:tr h="370840">
                <a:tc>
                  <a:txBody>
                    <a:bodyPr/>
                    <a:lstStyle/>
                    <a:p>
                      <a:r>
                        <a:rPr lang="en-US" b="1" dirty="0"/>
                        <a:t>Tremble Clefs Therapeutic Singing  </a:t>
                      </a:r>
                      <a:r>
                        <a:rPr lang="en-US" b="0" dirty="0"/>
                        <a:t>Deanna Hastings</a:t>
                      </a:r>
                    </a:p>
                    <a:p>
                      <a:r>
                        <a:rPr lang="en-US" b="0" dirty="0"/>
                        <a:t>619-363-0814</a:t>
                      </a:r>
                      <a:endParaRPr lang="en-US" b="1" dirty="0"/>
                    </a:p>
                  </a:txBody>
                  <a:tcPr/>
                </a:tc>
                <a:extLst>
                  <a:ext uri="{0D108BD9-81ED-4DB2-BD59-A6C34878D82A}">
                    <a16:rowId xmlns:a16="http://schemas.microsoft.com/office/drawing/2014/main" val="163576304"/>
                  </a:ext>
                </a:extLst>
              </a:tr>
              <a:tr h="370840">
                <a:tc>
                  <a:txBody>
                    <a:bodyPr/>
                    <a:lstStyle/>
                    <a:p>
                      <a:endParaRPr lang="en-US" dirty="0"/>
                    </a:p>
                  </a:txBody>
                  <a:tcPr/>
                </a:tc>
                <a:extLst>
                  <a:ext uri="{0D108BD9-81ED-4DB2-BD59-A6C34878D82A}">
                    <a16:rowId xmlns:a16="http://schemas.microsoft.com/office/drawing/2014/main" val="903574345"/>
                  </a:ext>
                </a:extLst>
              </a:tr>
              <a:tr h="370840">
                <a:tc>
                  <a:txBody>
                    <a:bodyPr/>
                    <a:lstStyle/>
                    <a:p>
                      <a:endParaRPr lang="en-US" dirty="0"/>
                    </a:p>
                  </a:txBody>
                  <a:tcPr/>
                </a:tc>
                <a:extLst>
                  <a:ext uri="{0D108BD9-81ED-4DB2-BD59-A6C34878D82A}">
                    <a16:rowId xmlns:a16="http://schemas.microsoft.com/office/drawing/2014/main" val="3727845651"/>
                  </a:ext>
                </a:extLst>
              </a:tr>
              <a:tr h="370840">
                <a:tc>
                  <a:txBody>
                    <a:bodyPr/>
                    <a:lstStyle/>
                    <a:p>
                      <a:endParaRPr lang="en-US" dirty="0"/>
                    </a:p>
                  </a:txBody>
                  <a:tcPr/>
                </a:tc>
                <a:extLst>
                  <a:ext uri="{0D108BD9-81ED-4DB2-BD59-A6C34878D82A}">
                    <a16:rowId xmlns:a16="http://schemas.microsoft.com/office/drawing/2014/main" val="2786190314"/>
                  </a:ext>
                </a:extLst>
              </a:tr>
            </a:tbl>
          </a:graphicData>
        </a:graphic>
      </p:graphicFrame>
      <p:sp>
        <p:nvSpPr>
          <p:cNvPr id="21" name="TextBox 20">
            <a:extLst>
              <a:ext uri="{FF2B5EF4-FFF2-40B4-BE49-F238E27FC236}">
                <a16:creationId xmlns:a16="http://schemas.microsoft.com/office/drawing/2014/main" id="{19A34D55-200F-408E-89DB-BAD68CBBD5A1}"/>
              </a:ext>
            </a:extLst>
          </p:cNvPr>
          <p:cNvSpPr txBox="1"/>
          <p:nvPr/>
        </p:nvSpPr>
        <p:spPr>
          <a:xfrm flipV="1">
            <a:off x="6893169" y="2617964"/>
            <a:ext cx="3964791" cy="230832"/>
          </a:xfrm>
          <a:prstGeom prst="rect">
            <a:avLst/>
          </a:prstGeom>
          <a:noFill/>
        </p:spPr>
        <p:txBody>
          <a:bodyPr wrap="square" rtlCol="0">
            <a:spAutoFit/>
          </a:bodyPr>
          <a:lstStyle/>
          <a:p>
            <a:r>
              <a:rPr lang="en-US" sz="900">
                <a:hlinkClick r:id="rId3" tooltip="http://www.theautismdaddy.com/"/>
              </a:rPr>
              <a:t>This Photo</a:t>
            </a:r>
            <a:r>
              <a:rPr lang="en-US" sz="900"/>
              <a:t> by Unknown Author is licensed under </a:t>
            </a:r>
            <a:r>
              <a:rPr lang="en-US" sz="900">
                <a:hlinkClick r:id="rId4" tooltip="https://creativecommons.org/licenses/by-sa/3.0/"/>
              </a:rPr>
              <a:t>CC BY-SA</a:t>
            </a:r>
            <a:endParaRPr lang="en-US" sz="900"/>
          </a:p>
        </p:txBody>
      </p:sp>
      <p:pic>
        <p:nvPicPr>
          <p:cNvPr id="24" name="Content Placeholder 23">
            <a:extLst>
              <a:ext uri="{FF2B5EF4-FFF2-40B4-BE49-F238E27FC236}">
                <a16:creationId xmlns:a16="http://schemas.microsoft.com/office/drawing/2014/main" id="{1BB9D59B-5268-407B-A608-16E4001B4A73}"/>
              </a:ext>
            </a:extLst>
          </p:cNvPr>
          <p:cNvPicPr>
            <a:picLocks noGrp="1" noChangeAspect="1"/>
          </p:cNvPicPr>
          <p:nvPr>
            <p:ph sz="half" idx="2"/>
          </p:nvPr>
        </p:nvPicPr>
        <p:blipFill>
          <a:blip r:embed="rId5">
            <a:extLst>
              <a:ext uri="{837473B0-CC2E-450A-ABE3-18F120FF3D39}">
                <a1611:picAttrSrcUrl xmlns:a1611="http://schemas.microsoft.com/office/drawing/2016/11/main" r:id="rId6"/>
              </a:ext>
            </a:extLst>
          </a:blip>
          <a:stretch>
            <a:fillRect/>
          </a:stretch>
        </p:blipFill>
        <p:spPr>
          <a:xfrm>
            <a:off x="6977087" y="2227263"/>
            <a:ext cx="4286250" cy="3582693"/>
          </a:xfrm>
        </p:spPr>
      </p:pic>
      <p:sp>
        <p:nvSpPr>
          <p:cNvPr id="25" name="TextBox 24">
            <a:extLst>
              <a:ext uri="{FF2B5EF4-FFF2-40B4-BE49-F238E27FC236}">
                <a16:creationId xmlns:a16="http://schemas.microsoft.com/office/drawing/2014/main" id="{8E359AB7-D51D-4C31-BFFC-DD4F68C75DCF}"/>
              </a:ext>
            </a:extLst>
          </p:cNvPr>
          <p:cNvSpPr txBox="1"/>
          <p:nvPr/>
        </p:nvSpPr>
        <p:spPr>
          <a:xfrm>
            <a:off x="6756400" y="5582444"/>
            <a:ext cx="4286250" cy="230832"/>
          </a:xfrm>
          <a:prstGeom prst="rect">
            <a:avLst/>
          </a:prstGeom>
          <a:noFill/>
        </p:spPr>
        <p:txBody>
          <a:bodyPr wrap="square" rtlCol="0">
            <a:spAutoFit/>
          </a:bodyPr>
          <a:lstStyle/>
          <a:p>
            <a:r>
              <a:rPr lang="en-US" sz="900">
                <a:hlinkClick r:id="rId7" tooltip="http://emsutopia.wikispaces.com/4KaiAsha%27s+Homepage"/>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759915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Power points and video presentations from Empowerment for Parkinson's Day available at </a:t>
            </a:r>
          </a:p>
        </p:txBody>
      </p:sp>
      <p:sp>
        <p:nvSpPr>
          <p:cNvPr id="3" name="Text Placeholder 2"/>
          <p:cNvSpPr>
            <a:spLocks noGrp="1"/>
          </p:cNvSpPr>
          <p:nvPr>
            <p:ph type="subTitle" idx="1"/>
          </p:nvPr>
        </p:nvSpPr>
        <p:spPr/>
        <p:txBody>
          <a:bodyPr/>
          <a:lstStyle/>
          <a:p>
            <a:r>
              <a:rPr lang="en-US" dirty="0"/>
              <a:t>www.parkinsonsassociation.org </a:t>
            </a:r>
          </a:p>
          <a:p>
            <a:endParaRPr lang="en-US" dirty="0"/>
          </a:p>
        </p:txBody>
      </p:sp>
      <p:sp>
        <p:nvSpPr>
          <p:cNvPr id="4" name="TextBox 3"/>
          <p:cNvSpPr txBox="1"/>
          <p:nvPr/>
        </p:nvSpPr>
        <p:spPr>
          <a:xfrm>
            <a:off x="457200" y="3252650"/>
            <a:ext cx="11312433" cy="3108962"/>
          </a:xfrm>
          <a:prstGeom prst="rect">
            <a:avLst/>
          </a:prstGeom>
          <a:noFill/>
        </p:spPr>
        <p:txBody>
          <a:bodyPr wrap="square" numCol="3" rtlCol="0">
            <a:spAutoFit/>
          </a:bodyPr>
          <a:lstStyle/>
          <a:p>
            <a:r>
              <a:rPr lang="en-US" b="1" u="sng" dirty="0">
                <a:solidFill>
                  <a:schemeClr val="bg1"/>
                </a:solidFill>
              </a:rPr>
              <a:t>Topics Include:</a:t>
            </a:r>
          </a:p>
          <a:p>
            <a:pPr marL="285750" indent="-285750">
              <a:buFont typeface="Wingdings" panose="05000000000000000000" pitchFamily="2" charset="2"/>
              <a:buChar char="§"/>
            </a:pPr>
            <a:endParaRPr lang="en-US" sz="1600" b="1" dirty="0">
              <a:solidFill>
                <a:schemeClr val="bg1"/>
              </a:solidFill>
            </a:endParaRPr>
          </a:p>
          <a:p>
            <a:pPr marL="285750" indent="-285750">
              <a:buFont typeface="Wingdings" panose="05000000000000000000" pitchFamily="2" charset="2"/>
              <a:buChar char="§"/>
            </a:pPr>
            <a:r>
              <a:rPr lang="en-US" sz="1600" dirty="0">
                <a:solidFill>
                  <a:schemeClr val="bg1"/>
                </a:solidFill>
              </a:rPr>
              <a:t>Foundation of Understanding Parkinson’s Disease by Dr. Dee Silver</a:t>
            </a:r>
          </a:p>
          <a:p>
            <a:pPr marL="285750" indent="-285750">
              <a:buFont typeface="Wingdings" panose="05000000000000000000" pitchFamily="2" charset="2"/>
              <a:buChar char="§"/>
            </a:pPr>
            <a:r>
              <a:rPr lang="en-US" sz="1600" dirty="0">
                <a:solidFill>
                  <a:schemeClr val="bg1"/>
                </a:solidFill>
              </a:rPr>
              <a:t>Attitude is Everything by Sherrie Gould MSN, NP-C</a:t>
            </a:r>
          </a:p>
          <a:p>
            <a:pPr marL="285750" indent="-285750">
              <a:buFont typeface="Wingdings" panose="05000000000000000000" pitchFamily="2" charset="2"/>
              <a:buChar char="§"/>
            </a:pPr>
            <a:r>
              <a:rPr lang="en-US" sz="1600" dirty="0">
                <a:solidFill>
                  <a:schemeClr val="bg1"/>
                </a:solidFill>
              </a:rPr>
              <a:t>Parkinson’s: The Importance of Physical Activity and Movement by Stephanie </a:t>
            </a:r>
            <a:r>
              <a:rPr lang="en-US" sz="1600" dirty="0" err="1">
                <a:solidFill>
                  <a:schemeClr val="bg1"/>
                </a:solidFill>
              </a:rPr>
              <a:t>Lessig</a:t>
            </a:r>
            <a:r>
              <a:rPr lang="en-US" sz="1600" dirty="0">
                <a:solidFill>
                  <a:schemeClr val="bg1"/>
                </a:solidFill>
              </a:rPr>
              <a:t> MD</a:t>
            </a:r>
          </a:p>
          <a:p>
            <a:pPr marL="285750" indent="-285750">
              <a:buFont typeface="Wingdings" panose="05000000000000000000" pitchFamily="2" charset="2"/>
              <a:buChar char="§"/>
            </a:pPr>
            <a:r>
              <a:rPr lang="en-US" sz="1600" dirty="0">
                <a:solidFill>
                  <a:schemeClr val="bg1"/>
                </a:solidFill>
              </a:rPr>
              <a:t>Sleep Disorders in Parkinson’s Disease by Melissa Houser MD</a:t>
            </a:r>
          </a:p>
          <a:p>
            <a:pPr marL="285750" indent="-285750">
              <a:buFont typeface="Wingdings" panose="05000000000000000000" pitchFamily="2" charset="2"/>
              <a:buChar char="§"/>
            </a:pPr>
            <a:endParaRPr lang="en-US" sz="1600" dirty="0">
              <a:solidFill>
                <a:schemeClr val="bg1"/>
              </a:solidFill>
            </a:endParaRPr>
          </a:p>
          <a:p>
            <a:pPr marL="285750" indent="-285750">
              <a:buFont typeface="Wingdings" panose="05000000000000000000" pitchFamily="2" charset="2"/>
              <a:buChar char="§"/>
            </a:pPr>
            <a:r>
              <a:rPr lang="en-US" sz="1600" dirty="0">
                <a:solidFill>
                  <a:schemeClr val="bg1"/>
                </a:solidFill>
              </a:rPr>
              <a:t>Voice and Speech in Parkinson’s by Erin Walsh</a:t>
            </a:r>
          </a:p>
          <a:p>
            <a:pPr marL="285750" indent="-285750">
              <a:buFont typeface="Wingdings" panose="05000000000000000000" pitchFamily="2" charset="2"/>
              <a:buChar char="§"/>
            </a:pPr>
            <a:r>
              <a:rPr lang="en-US" sz="1600" dirty="0">
                <a:solidFill>
                  <a:schemeClr val="bg1"/>
                </a:solidFill>
              </a:rPr>
              <a:t>The PD You Don’t See: Cognitive Symptoms by Joanne Hamilton, PhD</a:t>
            </a:r>
          </a:p>
          <a:p>
            <a:pPr marL="285750" indent="-285750">
              <a:buFont typeface="Wingdings" panose="05000000000000000000" pitchFamily="2" charset="2"/>
              <a:buChar char="§"/>
            </a:pPr>
            <a:r>
              <a:rPr lang="en-US" sz="1600" dirty="0" err="1">
                <a:solidFill>
                  <a:schemeClr val="bg1"/>
                </a:solidFill>
              </a:rPr>
              <a:t>AudAbility</a:t>
            </a:r>
            <a:r>
              <a:rPr lang="en-US" sz="1600" dirty="0">
                <a:solidFill>
                  <a:schemeClr val="bg1"/>
                </a:solidFill>
              </a:rPr>
              <a:t>: Music Therapy for People with Parkinson’s and their Care Partners by Lindsay </a:t>
            </a:r>
            <a:r>
              <a:rPr lang="en-US" sz="1600" dirty="0" err="1">
                <a:solidFill>
                  <a:schemeClr val="bg1"/>
                </a:solidFill>
              </a:rPr>
              <a:t>Zehren</a:t>
            </a:r>
            <a:endParaRPr lang="en-US" sz="1600" dirty="0">
              <a:solidFill>
                <a:schemeClr val="bg1"/>
              </a:solidFill>
            </a:endParaRPr>
          </a:p>
          <a:p>
            <a:pPr marL="285750" indent="-285750">
              <a:buFont typeface="Wingdings" panose="05000000000000000000" pitchFamily="2" charset="2"/>
              <a:buChar char="§"/>
            </a:pPr>
            <a:r>
              <a:rPr lang="en-US" sz="1600" dirty="0">
                <a:solidFill>
                  <a:schemeClr val="bg1"/>
                </a:solidFill>
              </a:rPr>
              <a:t>Taking Control of Your Future by Yvonne </a:t>
            </a:r>
            <a:r>
              <a:rPr lang="en-US" sz="1600" dirty="0" err="1">
                <a:solidFill>
                  <a:schemeClr val="bg1"/>
                </a:solidFill>
              </a:rPr>
              <a:t>Amrine</a:t>
            </a:r>
            <a:endParaRPr lang="en-US" sz="1600" dirty="0">
              <a:solidFill>
                <a:schemeClr val="bg1"/>
              </a:solidFill>
            </a:endParaRPr>
          </a:p>
          <a:p>
            <a:pPr marL="285750" indent="-285750">
              <a:buFont typeface="Wingdings" panose="05000000000000000000" pitchFamily="2" charset="2"/>
              <a:buChar char="§"/>
            </a:pPr>
            <a:r>
              <a:rPr lang="en-US" sz="1600" dirty="0">
                <a:solidFill>
                  <a:schemeClr val="bg1"/>
                </a:solidFill>
              </a:rPr>
              <a:t>Introduction to Rock Steady Boxing by John Miller</a:t>
            </a:r>
          </a:p>
          <a:p>
            <a:pPr marL="285750" indent="-285750">
              <a:buFont typeface="Wingdings" panose="05000000000000000000" pitchFamily="2" charset="2"/>
              <a:buChar char="§"/>
            </a:pPr>
            <a:endParaRPr lang="en-US" sz="1600" dirty="0">
              <a:solidFill>
                <a:schemeClr val="bg1"/>
              </a:solidFill>
            </a:endParaRPr>
          </a:p>
          <a:p>
            <a:pPr marL="285750" indent="-285750">
              <a:buFont typeface="Wingdings" panose="05000000000000000000" pitchFamily="2" charset="2"/>
              <a:buChar char="§"/>
            </a:pPr>
            <a:r>
              <a:rPr lang="en-US" sz="1600" dirty="0">
                <a:solidFill>
                  <a:schemeClr val="bg1"/>
                </a:solidFill>
              </a:rPr>
              <a:t>The New News in Stem Cell Research by Dr. Andres </a:t>
            </a:r>
            <a:r>
              <a:rPr lang="en-US" sz="1600" dirty="0" err="1">
                <a:solidFill>
                  <a:schemeClr val="bg1"/>
                </a:solidFill>
              </a:rPr>
              <a:t>Bratt</a:t>
            </a:r>
            <a:r>
              <a:rPr lang="en-US" sz="1600" dirty="0">
                <a:solidFill>
                  <a:schemeClr val="bg1"/>
                </a:solidFill>
              </a:rPr>
              <a:t>-Leal</a:t>
            </a:r>
          </a:p>
          <a:p>
            <a:pPr marL="285750" indent="-285750">
              <a:buFont typeface="Wingdings" panose="05000000000000000000" pitchFamily="2" charset="2"/>
              <a:buChar char="§"/>
            </a:pPr>
            <a:r>
              <a:rPr lang="en-US" sz="1600" dirty="0">
                <a:solidFill>
                  <a:schemeClr val="bg1"/>
                </a:solidFill>
              </a:rPr>
              <a:t>Yoga, Meditation, and the Balance of Exercise and Life by Danica </a:t>
            </a:r>
            <a:r>
              <a:rPr lang="en-US" sz="1600" dirty="0" err="1">
                <a:solidFill>
                  <a:schemeClr val="bg1"/>
                </a:solidFill>
              </a:rPr>
              <a:t>Edelbrock</a:t>
            </a:r>
            <a:r>
              <a:rPr lang="en-US" sz="1600" dirty="0">
                <a:solidFill>
                  <a:schemeClr val="bg1"/>
                </a:solidFill>
              </a:rPr>
              <a:t>, M.S.</a:t>
            </a:r>
          </a:p>
          <a:p>
            <a:pPr marL="285750" indent="-285750">
              <a:buFont typeface="Wingdings" panose="05000000000000000000" pitchFamily="2" charset="2"/>
              <a:buChar char="§"/>
            </a:pPr>
            <a:r>
              <a:rPr lang="en-US" sz="1600" dirty="0">
                <a:solidFill>
                  <a:schemeClr val="bg1"/>
                </a:solidFill>
              </a:rPr>
              <a:t>Integrative Medicine in Parkinson’s Disease by Robert </a:t>
            </a:r>
            <a:r>
              <a:rPr lang="en-US" sz="1600" dirty="0" err="1">
                <a:solidFill>
                  <a:schemeClr val="bg1"/>
                </a:solidFill>
              </a:rPr>
              <a:t>Bonakdar</a:t>
            </a:r>
            <a:r>
              <a:rPr lang="en-US" sz="1600" dirty="0">
                <a:solidFill>
                  <a:schemeClr val="bg1"/>
                </a:solidFill>
              </a:rPr>
              <a:t>, M.D.</a:t>
            </a:r>
          </a:p>
          <a:p>
            <a:pPr marL="285750" indent="-285750">
              <a:buFont typeface="Wingdings" panose="05000000000000000000" pitchFamily="2" charset="2"/>
              <a:buChar char="§"/>
            </a:pPr>
            <a:r>
              <a:rPr lang="en-US" sz="1600" dirty="0">
                <a:solidFill>
                  <a:schemeClr val="bg1"/>
                </a:solidFill>
              </a:rPr>
              <a:t>Medication on the Horizon by Nelson </a:t>
            </a:r>
            <a:r>
              <a:rPr lang="en-US" sz="1600" dirty="0" err="1">
                <a:solidFill>
                  <a:schemeClr val="bg1"/>
                </a:solidFill>
              </a:rPr>
              <a:t>Hwynn</a:t>
            </a:r>
            <a:r>
              <a:rPr lang="en-US" sz="1600" dirty="0">
                <a:solidFill>
                  <a:schemeClr val="bg1"/>
                </a:solidFill>
              </a:rPr>
              <a:t>, DO</a:t>
            </a:r>
          </a:p>
          <a:p>
            <a:pPr marL="285750" indent="-285750">
              <a:buFont typeface="Wingdings" panose="05000000000000000000" pitchFamily="2" charset="2"/>
              <a:buChar char="§"/>
            </a:pPr>
            <a:r>
              <a:rPr lang="en-US" sz="1600" dirty="0">
                <a:solidFill>
                  <a:schemeClr val="bg1"/>
                </a:solidFill>
              </a:rPr>
              <a:t>Physical Therapy for Parkinson’s Disease by Kathy </a:t>
            </a:r>
            <a:r>
              <a:rPr lang="en-US" sz="1600" dirty="0" err="1">
                <a:solidFill>
                  <a:schemeClr val="bg1"/>
                </a:solidFill>
              </a:rPr>
              <a:t>Grimbsy</a:t>
            </a:r>
            <a:r>
              <a:rPr lang="en-US" sz="1600" dirty="0">
                <a:solidFill>
                  <a:schemeClr val="bg1"/>
                </a:solidFill>
              </a:rPr>
              <a:t>, M.P.T.</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4194981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4294967295"/>
          </p:nvPr>
        </p:nvSpPr>
        <p:spPr>
          <a:xfrm>
            <a:off x="1" y="2260687"/>
            <a:ext cx="12192000" cy="887413"/>
          </a:xfrm>
        </p:spPr>
        <p:txBody>
          <a:bodyPr>
            <a:normAutofit/>
          </a:bodyPr>
          <a:lstStyle/>
          <a:p>
            <a:pPr marL="0" indent="0" algn="ctr">
              <a:buNone/>
            </a:pPr>
            <a:r>
              <a:rPr lang="en-US" sz="3600" dirty="0"/>
              <a:t>Questions &amp; Answers</a:t>
            </a:r>
          </a:p>
        </p:txBody>
      </p:sp>
      <p:sp>
        <p:nvSpPr>
          <p:cNvPr id="2" name="Slide Number Placeholder 1"/>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192301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74" y="1228434"/>
            <a:ext cx="11213644" cy="579882"/>
          </a:xfrm>
        </p:spPr>
        <p:txBody>
          <a:bodyPr>
            <a:noAutofit/>
          </a:bodyPr>
          <a:lstStyle/>
          <a:p>
            <a:pPr algn="ctr"/>
            <a:r>
              <a:rPr lang="en-US" sz="2000" dirty="0"/>
              <a:t>Purpose of workshop: To get You off on a Good Start </a:t>
            </a:r>
          </a:p>
        </p:txBody>
      </p:sp>
      <p:sp>
        <p:nvSpPr>
          <p:cNvPr id="3" name="Content Placeholder 2"/>
          <p:cNvSpPr>
            <a:spLocks noGrp="1"/>
          </p:cNvSpPr>
          <p:nvPr>
            <p:ph idx="1"/>
          </p:nvPr>
        </p:nvSpPr>
        <p:spPr>
          <a:xfrm>
            <a:off x="332231" y="1879155"/>
            <a:ext cx="11278576" cy="5049684"/>
          </a:xfrm>
        </p:spPr>
        <p:txBody>
          <a:bodyPr numCol="3">
            <a:noAutofit/>
          </a:bodyPr>
          <a:lstStyle/>
          <a:p>
            <a:r>
              <a:rPr lang="en-US" sz="1100" b="1" dirty="0">
                <a:latin typeface="+mj-lt"/>
              </a:rPr>
              <a:t>Understanding Parkinson's Disease:</a:t>
            </a:r>
            <a:endParaRPr lang="en-US" sz="1100" dirty="0">
              <a:latin typeface="+mj-lt"/>
            </a:endParaRPr>
          </a:p>
          <a:p>
            <a:pPr lvl="2"/>
            <a:r>
              <a:rPr lang="en-US" sz="1100" dirty="0">
                <a:latin typeface="+mj-lt"/>
              </a:rPr>
              <a:t>Background Information </a:t>
            </a:r>
          </a:p>
          <a:p>
            <a:pPr lvl="2"/>
            <a:r>
              <a:rPr lang="en-US" sz="1100" dirty="0">
                <a:latin typeface="+mj-lt"/>
              </a:rPr>
              <a:t>Understanding the diagnosis</a:t>
            </a:r>
          </a:p>
          <a:p>
            <a:pPr lvl="2"/>
            <a:r>
              <a:rPr lang="en-US" sz="1100" dirty="0">
                <a:latin typeface="+mj-lt"/>
              </a:rPr>
              <a:t>Symptoms</a:t>
            </a:r>
          </a:p>
          <a:p>
            <a:pPr lvl="2"/>
            <a:r>
              <a:rPr lang="en-US" sz="1100" dirty="0">
                <a:latin typeface="+mj-lt"/>
              </a:rPr>
              <a:t>Causes</a:t>
            </a:r>
          </a:p>
          <a:p>
            <a:r>
              <a:rPr lang="en-US" sz="1100" b="1" dirty="0">
                <a:latin typeface="+mj-lt"/>
              </a:rPr>
              <a:t>Maintaining a Positive Attitude</a:t>
            </a:r>
          </a:p>
          <a:p>
            <a:pPr lvl="2"/>
            <a:r>
              <a:rPr lang="en-US" sz="1100" dirty="0">
                <a:latin typeface="+mj-lt"/>
              </a:rPr>
              <a:t>Hope for the Future</a:t>
            </a:r>
          </a:p>
          <a:p>
            <a:pPr lvl="2"/>
            <a:r>
              <a:rPr lang="en-US" sz="1100" dirty="0">
                <a:latin typeface="+mj-lt"/>
              </a:rPr>
              <a:t>Practicing Mindfulness </a:t>
            </a:r>
          </a:p>
          <a:p>
            <a:r>
              <a:rPr lang="en-US" sz="1100" b="1" dirty="0">
                <a:latin typeface="+mj-lt"/>
              </a:rPr>
              <a:t>Choose a Physician</a:t>
            </a:r>
          </a:p>
          <a:p>
            <a:pPr lvl="2"/>
            <a:r>
              <a:rPr lang="en-US" sz="1100" dirty="0">
                <a:latin typeface="+mj-lt"/>
              </a:rPr>
              <a:t>Neurologist </a:t>
            </a:r>
          </a:p>
          <a:p>
            <a:pPr lvl="2"/>
            <a:r>
              <a:rPr lang="en-US" sz="1100" dirty="0">
                <a:latin typeface="+mj-lt"/>
              </a:rPr>
              <a:t>Movement Disorder Specialist </a:t>
            </a:r>
          </a:p>
          <a:p>
            <a:pPr lvl="2"/>
            <a:r>
              <a:rPr lang="en-US" sz="1100" dirty="0">
                <a:latin typeface="+mj-lt"/>
              </a:rPr>
              <a:t>Doctor Visits/Hospital Stays</a:t>
            </a:r>
          </a:p>
          <a:p>
            <a:pPr marL="0" indent="0">
              <a:buNone/>
            </a:pPr>
            <a:r>
              <a:rPr lang="en-US" sz="1100" b="1" dirty="0">
                <a:latin typeface="+mj-lt"/>
              </a:rPr>
              <a:t>Medications Currently Available</a:t>
            </a:r>
          </a:p>
          <a:p>
            <a:pPr lvl="2"/>
            <a:r>
              <a:rPr lang="en-US" sz="1100" dirty="0">
                <a:latin typeface="+mj-lt"/>
              </a:rPr>
              <a:t>Levodopa/Carbidopa (</a:t>
            </a:r>
            <a:r>
              <a:rPr lang="en-US" sz="1100" dirty="0" err="1">
                <a:latin typeface="+mj-lt"/>
              </a:rPr>
              <a:t>Sinemet</a:t>
            </a:r>
            <a:r>
              <a:rPr lang="en-US" sz="1100" dirty="0">
                <a:latin typeface="+mj-lt"/>
              </a:rPr>
              <a:t>, </a:t>
            </a:r>
            <a:r>
              <a:rPr lang="en-US" sz="1100" dirty="0" err="1">
                <a:latin typeface="+mj-lt"/>
              </a:rPr>
              <a:t>Stalevo</a:t>
            </a:r>
            <a:r>
              <a:rPr lang="en-US" sz="1100" dirty="0">
                <a:latin typeface="+mj-lt"/>
              </a:rPr>
              <a:t>)</a:t>
            </a:r>
          </a:p>
          <a:p>
            <a:pPr lvl="2"/>
            <a:r>
              <a:rPr lang="en-US" sz="1100" dirty="0">
                <a:latin typeface="+mj-lt"/>
              </a:rPr>
              <a:t>Mono-Amine Oxidase Inhibitors (</a:t>
            </a:r>
            <a:r>
              <a:rPr lang="en-US" sz="1100" dirty="0" err="1">
                <a:latin typeface="+mj-lt"/>
              </a:rPr>
              <a:t>Azilect</a:t>
            </a:r>
            <a:r>
              <a:rPr lang="en-US" sz="1100" dirty="0">
                <a:latin typeface="+mj-lt"/>
              </a:rPr>
              <a:t>, </a:t>
            </a:r>
            <a:r>
              <a:rPr lang="en-US" sz="1100" dirty="0" err="1">
                <a:latin typeface="+mj-lt"/>
              </a:rPr>
              <a:t>Zelapar</a:t>
            </a:r>
            <a:r>
              <a:rPr lang="en-US" sz="1100" dirty="0">
                <a:latin typeface="+mj-lt"/>
              </a:rPr>
              <a:t>)</a:t>
            </a:r>
          </a:p>
          <a:p>
            <a:pPr lvl="2"/>
            <a:r>
              <a:rPr lang="en-US" sz="1100" dirty="0">
                <a:latin typeface="+mj-lt"/>
              </a:rPr>
              <a:t>Dopamine agonists (Mirapex, </a:t>
            </a:r>
            <a:r>
              <a:rPr lang="en-US" sz="1100" dirty="0" err="1">
                <a:latin typeface="+mj-lt"/>
              </a:rPr>
              <a:t>Requip</a:t>
            </a:r>
            <a:r>
              <a:rPr lang="en-US" sz="1100" dirty="0">
                <a:latin typeface="+mj-lt"/>
              </a:rPr>
              <a:t>)</a:t>
            </a:r>
          </a:p>
          <a:p>
            <a:pPr lvl="2"/>
            <a:r>
              <a:rPr lang="en-US" sz="1100" dirty="0">
                <a:latin typeface="+mj-lt"/>
              </a:rPr>
              <a:t>Anticholinergics (</a:t>
            </a:r>
            <a:r>
              <a:rPr lang="en-US" sz="1100" dirty="0" err="1">
                <a:latin typeface="+mj-lt"/>
              </a:rPr>
              <a:t>Artane</a:t>
            </a:r>
            <a:r>
              <a:rPr lang="en-US" sz="1100" dirty="0">
                <a:latin typeface="+mj-lt"/>
              </a:rPr>
              <a:t>, Cogentin)</a:t>
            </a:r>
          </a:p>
          <a:p>
            <a:pPr lvl="2"/>
            <a:r>
              <a:rPr lang="en-US" sz="1100" dirty="0">
                <a:latin typeface="+mj-lt"/>
              </a:rPr>
              <a:t>Amantadine (</a:t>
            </a:r>
            <a:r>
              <a:rPr lang="en-US" sz="1100" dirty="0" err="1">
                <a:latin typeface="+mj-lt"/>
              </a:rPr>
              <a:t>Symmetrel</a:t>
            </a:r>
            <a:r>
              <a:rPr lang="en-US" sz="1100" dirty="0">
                <a:latin typeface="+mj-lt"/>
              </a:rPr>
              <a:t>)</a:t>
            </a:r>
          </a:p>
          <a:p>
            <a:pPr lvl="2"/>
            <a:r>
              <a:rPr lang="en-US" sz="1100" dirty="0">
                <a:latin typeface="+mj-lt"/>
              </a:rPr>
              <a:t>Beta-blocking agents</a:t>
            </a:r>
          </a:p>
          <a:p>
            <a:pPr lvl="2"/>
            <a:r>
              <a:rPr lang="en-US" sz="1100" dirty="0">
                <a:latin typeface="+mj-lt"/>
              </a:rPr>
              <a:t>COMT Inhibitors (</a:t>
            </a:r>
            <a:r>
              <a:rPr lang="en-US" sz="1100" dirty="0" err="1">
                <a:latin typeface="+mj-lt"/>
              </a:rPr>
              <a:t>Tasmar</a:t>
            </a:r>
            <a:r>
              <a:rPr lang="en-US" sz="1100" dirty="0">
                <a:latin typeface="+mj-lt"/>
              </a:rPr>
              <a:t>, </a:t>
            </a:r>
            <a:r>
              <a:rPr lang="en-US" sz="1100" dirty="0" err="1">
                <a:latin typeface="+mj-lt"/>
              </a:rPr>
              <a:t>Comtan</a:t>
            </a:r>
            <a:r>
              <a:rPr lang="en-US" sz="1100" dirty="0">
                <a:latin typeface="+mj-lt"/>
              </a:rPr>
              <a:t>)</a:t>
            </a:r>
          </a:p>
          <a:p>
            <a:pPr lvl="2"/>
            <a:r>
              <a:rPr lang="en-US" sz="1100" dirty="0" err="1">
                <a:latin typeface="+mj-lt"/>
              </a:rPr>
              <a:t>Rytary</a:t>
            </a:r>
            <a:endParaRPr lang="en-US" sz="1100" dirty="0">
              <a:latin typeface="+mj-lt"/>
            </a:endParaRPr>
          </a:p>
          <a:p>
            <a:r>
              <a:rPr lang="en-US" sz="1100" b="1" dirty="0">
                <a:latin typeface="+mj-lt"/>
              </a:rPr>
              <a:t>What the Future Holds</a:t>
            </a:r>
          </a:p>
          <a:p>
            <a:pPr lvl="2"/>
            <a:r>
              <a:rPr lang="en-US" sz="1100" dirty="0">
                <a:latin typeface="+mj-lt"/>
              </a:rPr>
              <a:t>Deep Brain Stimulation (DBS)</a:t>
            </a:r>
          </a:p>
          <a:p>
            <a:pPr lvl="2"/>
            <a:r>
              <a:rPr lang="en-US" sz="1100" dirty="0">
                <a:latin typeface="+mj-lt"/>
              </a:rPr>
              <a:t>Stem Cell Research </a:t>
            </a:r>
          </a:p>
          <a:p>
            <a:pPr lvl="2"/>
            <a:r>
              <a:rPr lang="en-US" sz="1100" dirty="0">
                <a:latin typeface="+mj-lt"/>
              </a:rPr>
              <a:t>Clinical Trials</a:t>
            </a:r>
          </a:p>
          <a:p>
            <a:r>
              <a:rPr lang="en-US" sz="1100" b="1" dirty="0">
                <a:latin typeface="+mj-lt"/>
              </a:rPr>
              <a:t>Nutrition</a:t>
            </a:r>
          </a:p>
          <a:p>
            <a:pPr lvl="2"/>
            <a:r>
              <a:rPr lang="en-US" sz="1100" dirty="0">
                <a:latin typeface="+mj-lt"/>
              </a:rPr>
              <a:t>Foods to Eat</a:t>
            </a:r>
          </a:p>
          <a:p>
            <a:pPr lvl="2"/>
            <a:r>
              <a:rPr lang="en-US" sz="1100" dirty="0">
                <a:latin typeface="+mj-lt"/>
              </a:rPr>
              <a:t>Foods to Avoid </a:t>
            </a:r>
          </a:p>
          <a:p>
            <a:r>
              <a:rPr lang="en-US" sz="1100" b="1" dirty="0">
                <a:latin typeface="+mj-lt"/>
              </a:rPr>
              <a:t>Exercise</a:t>
            </a:r>
          </a:p>
          <a:p>
            <a:pPr lvl="2"/>
            <a:r>
              <a:rPr lang="en-US" sz="1100" dirty="0">
                <a:latin typeface="+mj-lt"/>
              </a:rPr>
              <a:t>Benefits for PD</a:t>
            </a:r>
          </a:p>
          <a:p>
            <a:pPr lvl="2"/>
            <a:r>
              <a:rPr lang="en-US" sz="1100" dirty="0">
                <a:latin typeface="+mj-lt"/>
              </a:rPr>
              <a:t>Programs Available for PD</a:t>
            </a:r>
          </a:p>
          <a:p>
            <a:pPr lvl="2"/>
            <a:r>
              <a:rPr lang="en-US" sz="1100" dirty="0">
                <a:latin typeface="+mj-lt"/>
              </a:rPr>
              <a:t>Make it Fun!</a:t>
            </a:r>
          </a:p>
          <a:p>
            <a:pPr lvl="2"/>
            <a:r>
              <a:rPr lang="en-US" sz="1100" dirty="0">
                <a:latin typeface="+mj-lt"/>
              </a:rPr>
              <a:t>Engaging Stretching Exercise </a:t>
            </a:r>
          </a:p>
          <a:p>
            <a:r>
              <a:rPr lang="en-US" sz="1100" b="1" dirty="0">
                <a:latin typeface="+mj-lt"/>
              </a:rPr>
              <a:t>Benefits of Speech/Music Therapy </a:t>
            </a:r>
          </a:p>
          <a:p>
            <a:pPr lvl="2"/>
            <a:r>
              <a:rPr lang="en-US" sz="1100" dirty="0">
                <a:latin typeface="+mj-lt"/>
              </a:rPr>
              <a:t>Lee Silverman Voice Training (LSVT) BIG </a:t>
            </a:r>
          </a:p>
          <a:p>
            <a:pPr lvl="2"/>
            <a:r>
              <a:rPr lang="en-US" sz="1100" dirty="0">
                <a:latin typeface="+mj-lt"/>
              </a:rPr>
              <a:t>Tremble Clefs </a:t>
            </a:r>
          </a:p>
          <a:p>
            <a:pPr marL="630000" lvl="2" indent="0">
              <a:buNone/>
            </a:pPr>
            <a:endParaRPr lang="en-US" sz="1100" dirty="0">
              <a:latin typeface="+mj-lt"/>
            </a:endParaRPr>
          </a:p>
          <a:p>
            <a:pPr lvl="2"/>
            <a:r>
              <a:rPr lang="en-US" sz="1100" dirty="0" err="1">
                <a:latin typeface="+mj-lt"/>
              </a:rPr>
              <a:t>AudAbility</a:t>
            </a:r>
            <a:endParaRPr lang="en-US" sz="1100" dirty="0">
              <a:latin typeface="+mj-lt"/>
            </a:endParaRPr>
          </a:p>
          <a:p>
            <a:pPr lvl="2"/>
            <a:r>
              <a:rPr lang="en-US" sz="1100" dirty="0">
                <a:latin typeface="+mj-lt"/>
              </a:rPr>
              <a:t>Parkinson’s Voice Project (Speak Out!)</a:t>
            </a:r>
          </a:p>
          <a:p>
            <a:r>
              <a:rPr lang="en-US" sz="1100" b="1" dirty="0">
                <a:latin typeface="+mj-lt"/>
              </a:rPr>
              <a:t>Physical &amp; Occupational Therapy</a:t>
            </a:r>
          </a:p>
          <a:p>
            <a:pPr lvl="2"/>
            <a:r>
              <a:rPr lang="en-US" sz="1100" dirty="0">
                <a:latin typeface="+mj-lt"/>
              </a:rPr>
              <a:t>Gait</a:t>
            </a:r>
          </a:p>
          <a:p>
            <a:pPr lvl="2"/>
            <a:r>
              <a:rPr lang="en-US" sz="1100" dirty="0">
                <a:latin typeface="+mj-lt"/>
              </a:rPr>
              <a:t>Balance</a:t>
            </a:r>
          </a:p>
          <a:p>
            <a:pPr lvl="2"/>
            <a:r>
              <a:rPr lang="en-US" sz="1100" dirty="0">
                <a:latin typeface="+mj-lt"/>
              </a:rPr>
              <a:t>Strengthening Muscles</a:t>
            </a:r>
          </a:p>
          <a:p>
            <a:r>
              <a:rPr lang="en-US" sz="1100" b="1" dirty="0">
                <a:latin typeface="+mj-lt"/>
              </a:rPr>
              <a:t>Important Legal Documents &amp; VA Benefits</a:t>
            </a:r>
          </a:p>
          <a:p>
            <a:pPr lvl="2"/>
            <a:r>
              <a:rPr lang="en-US" sz="1100" dirty="0">
                <a:latin typeface="+mj-lt"/>
              </a:rPr>
              <a:t>Medical Directive</a:t>
            </a:r>
          </a:p>
          <a:p>
            <a:pPr lvl="2"/>
            <a:r>
              <a:rPr lang="en-US" sz="1100" dirty="0" err="1">
                <a:latin typeface="+mj-lt"/>
              </a:rPr>
              <a:t>HiPAA</a:t>
            </a:r>
            <a:r>
              <a:rPr lang="en-US" sz="1100" dirty="0">
                <a:latin typeface="+mj-lt"/>
              </a:rPr>
              <a:t> Authorization</a:t>
            </a:r>
          </a:p>
          <a:p>
            <a:pPr lvl="2"/>
            <a:r>
              <a:rPr lang="en-US" sz="1100" dirty="0">
                <a:latin typeface="+mj-lt"/>
              </a:rPr>
              <a:t>Power of Attorney</a:t>
            </a:r>
          </a:p>
          <a:p>
            <a:pPr lvl="2"/>
            <a:r>
              <a:rPr lang="en-US" sz="1100" dirty="0">
                <a:latin typeface="+mj-lt"/>
              </a:rPr>
              <a:t>Revocable (Family) Trust</a:t>
            </a:r>
          </a:p>
          <a:p>
            <a:pPr lvl="2"/>
            <a:r>
              <a:rPr lang="en-US" sz="1100" dirty="0">
                <a:latin typeface="+mj-lt"/>
              </a:rPr>
              <a:t>Will</a:t>
            </a:r>
          </a:p>
          <a:p>
            <a:r>
              <a:rPr lang="en-US" sz="1100" b="1" dirty="0">
                <a:latin typeface="+mj-lt"/>
              </a:rPr>
              <a:t>Support for Care Partners</a:t>
            </a:r>
          </a:p>
          <a:p>
            <a:pPr lvl="2"/>
            <a:r>
              <a:rPr lang="en-US" sz="1100" dirty="0">
                <a:latin typeface="+mj-lt"/>
              </a:rPr>
              <a:t>Resources Available</a:t>
            </a:r>
          </a:p>
          <a:p>
            <a:r>
              <a:rPr lang="en-US" sz="1100" b="1" dirty="0">
                <a:latin typeface="+mj-lt"/>
              </a:rPr>
              <a:t>Empowerment for Parkinson’s Day</a:t>
            </a:r>
          </a:p>
          <a:p>
            <a:pPr lvl="2"/>
            <a:r>
              <a:rPr lang="en-US" sz="1100" dirty="0">
                <a:latin typeface="+mj-lt"/>
              </a:rPr>
              <a:t>Videos and Power Point presentations</a:t>
            </a:r>
          </a:p>
          <a:p>
            <a:r>
              <a:rPr lang="en-US" sz="1100" b="1" dirty="0">
                <a:latin typeface="+mj-lt"/>
              </a:rPr>
              <a:t>Support Groups </a:t>
            </a:r>
          </a:p>
          <a:p>
            <a:pPr lvl="2"/>
            <a:r>
              <a:rPr lang="en-US" sz="1100" dirty="0">
                <a:latin typeface="+mj-lt"/>
              </a:rPr>
              <a:t>Resources Available</a:t>
            </a:r>
          </a:p>
          <a:p>
            <a:pPr marL="630000" lvl="2" indent="0">
              <a:buNone/>
            </a:pPr>
            <a:endParaRPr lang="en-US" sz="1200" dirty="0">
              <a:latin typeface="+mj-lt"/>
            </a:endParaRPr>
          </a:p>
        </p:txBody>
      </p:sp>
      <p:sp>
        <p:nvSpPr>
          <p:cNvPr id="4" name="TextBox 3"/>
          <p:cNvSpPr txBox="1"/>
          <p:nvPr/>
        </p:nvSpPr>
        <p:spPr>
          <a:xfrm>
            <a:off x="581193" y="655785"/>
            <a:ext cx="11029614" cy="615553"/>
          </a:xfrm>
          <a:prstGeom prst="rect">
            <a:avLst/>
          </a:prstGeom>
          <a:noFill/>
        </p:spPr>
        <p:txBody>
          <a:bodyPr wrap="square" rtlCol="0">
            <a:spAutoFit/>
          </a:bodyPr>
          <a:lstStyle/>
          <a:p>
            <a:pPr algn="ctr"/>
            <a:r>
              <a:rPr lang="en-US" sz="1600" dirty="0">
                <a:solidFill>
                  <a:schemeClr val="bg1"/>
                </a:solidFill>
              </a:rPr>
              <a:t>The Parkinson’s Association of San Diego is pleased to offer the Good Start Program for recently diagnosed patients and their families to provide them with accurate information and awareness of available resources in San Diego </a:t>
            </a:r>
            <a:r>
              <a:rPr lang="en-US" dirty="0">
                <a:solidFill>
                  <a:schemeClr val="bg1"/>
                </a:solidFill>
              </a:rPr>
              <a:t>County.</a:t>
            </a:r>
          </a:p>
        </p:txBody>
      </p:sp>
      <p:sp>
        <p:nvSpPr>
          <p:cNvPr id="5" name="Slide Number Placeholder 4"/>
          <p:cNvSpPr>
            <a:spLocks noGrp="1"/>
          </p:cNvSpPr>
          <p:nvPr>
            <p:ph type="sldNum" sz="quarter" idx="12"/>
          </p:nvPr>
        </p:nvSpPr>
        <p:spPr/>
        <p:txBody>
          <a:bodyPr/>
          <a:lstStyle/>
          <a:p>
            <a:fld id="{E97799C9-84D9-46D2-A11E-BCF8A720529D}" type="slidenum">
              <a:rPr lang="en-US" smtClean="0"/>
              <a:pPr/>
              <a:t>3</a:t>
            </a:fld>
            <a:endParaRPr lang="en-US" dirty="0"/>
          </a:p>
        </p:txBody>
      </p:sp>
    </p:spTree>
    <p:extLst>
      <p:ext uri="{BB962C8B-B14F-4D97-AF65-F5344CB8AC3E}">
        <p14:creationId xmlns:p14="http://schemas.microsoft.com/office/powerpoint/2010/main" val="295809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are not alone</a:t>
            </a:r>
          </a:p>
        </p:txBody>
      </p:sp>
      <p:sp>
        <p:nvSpPr>
          <p:cNvPr id="7" name="Content Placeholder 6"/>
          <p:cNvSpPr>
            <a:spLocks noGrp="1"/>
          </p:cNvSpPr>
          <p:nvPr>
            <p:ph sz="half" idx="2"/>
          </p:nvPr>
        </p:nvSpPr>
        <p:spPr>
          <a:xfrm>
            <a:off x="581194" y="2926052"/>
            <a:ext cx="5393100" cy="2931410"/>
          </a:xfrm>
        </p:spPr>
        <p:txBody>
          <a:bodyPr numCol="2">
            <a:normAutofit/>
          </a:bodyPr>
          <a:lstStyle/>
          <a:p>
            <a:pPr marL="0" indent="0">
              <a:buNone/>
            </a:pPr>
            <a:r>
              <a:rPr lang="en-US" dirty="0">
                <a:solidFill>
                  <a:schemeClr val="accent2">
                    <a:lumMod val="75000"/>
                  </a:schemeClr>
                </a:solidFill>
              </a:rPr>
              <a:t>Scared</a:t>
            </a:r>
          </a:p>
          <a:p>
            <a:pPr marL="0" indent="0">
              <a:buNone/>
            </a:pPr>
            <a:r>
              <a:rPr lang="en-US" dirty="0">
                <a:solidFill>
                  <a:schemeClr val="accent2">
                    <a:lumMod val="75000"/>
                  </a:schemeClr>
                </a:solidFill>
              </a:rPr>
              <a:t>Angry</a:t>
            </a:r>
          </a:p>
          <a:p>
            <a:pPr marL="0" indent="0">
              <a:buNone/>
            </a:pPr>
            <a:r>
              <a:rPr lang="en-US" dirty="0">
                <a:solidFill>
                  <a:schemeClr val="accent2">
                    <a:lumMod val="75000"/>
                  </a:schemeClr>
                </a:solidFill>
              </a:rPr>
              <a:t>Sad</a:t>
            </a:r>
          </a:p>
          <a:p>
            <a:pPr marL="0" indent="0">
              <a:buNone/>
            </a:pPr>
            <a:r>
              <a:rPr lang="en-US" dirty="0">
                <a:solidFill>
                  <a:schemeClr val="accent2">
                    <a:lumMod val="75000"/>
                  </a:schemeClr>
                </a:solidFill>
              </a:rPr>
              <a:t>Stressed</a:t>
            </a:r>
          </a:p>
          <a:p>
            <a:pPr marL="0" indent="0">
              <a:buNone/>
            </a:pPr>
            <a:r>
              <a:rPr lang="en-US" dirty="0">
                <a:solidFill>
                  <a:schemeClr val="accent2">
                    <a:lumMod val="75000"/>
                  </a:schemeClr>
                </a:solidFill>
              </a:rPr>
              <a:t>Confused</a:t>
            </a:r>
          </a:p>
          <a:p>
            <a:pPr marL="0" indent="0">
              <a:buNone/>
            </a:pPr>
            <a:r>
              <a:rPr lang="en-US" dirty="0">
                <a:solidFill>
                  <a:schemeClr val="accent2">
                    <a:lumMod val="75000"/>
                  </a:schemeClr>
                </a:solidFill>
              </a:rPr>
              <a:t>Anxious</a:t>
            </a:r>
          </a:p>
          <a:p>
            <a:pPr marL="0" indent="0">
              <a:buNone/>
            </a:pPr>
            <a:r>
              <a:rPr lang="en-US" dirty="0">
                <a:solidFill>
                  <a:schemeClr val="accent2">
                    <a:lumMod val="75000"/>
                  </a:schemeClr>
                </a:solidFill>
              </a:rPr>
              <a:t>Ashamed</a:t>
            </a:r>
          </a:p>
          <a:p>
            <a:pPr marL="0" indent="0">
              <a:buNone/>
            </a:pPr>
            <a:r>
              <a:rPr lang="en-US" dirty="0">
                <a:solidFill>
                  <a:schemeClr val="accent2">
                    <a:lumMod val="75000"/>
                  </a:schemeClr>
                </a:solidFill>
              </a:rPr>
              <a:t>Depressed</a:t>
            </a:r>
          </a:p>
          <a:p>
            <a:pPr marL="0" indent="0">
              <a:buNone/>
            </a:pPr>
            <a:r>
              <a:rPr lang="en-US" dirty="0">
                <a:solidFill>
                  <a:schemeClr val="accent2">
                    <a:lumMod val="75000"/>
                  </a:schemeClr>
                </a:solidFill>
              </a:rPr>
              <a:t>Helpless</a:t>
            </a:r>
          </a:p>
          <a:p>
            <a:pPr marL="0" indent="0">
              <a:buNone/>
            </a:pPr>
            <a:r>
              <a:rPr lang="en-US" dirty="0">
                <a:solidFill>
                  <a:schemeClr val="accent2">
                    <a:lumMod val="75000"/>
                  </a:schemeClr>
                </a:solidFill>
              </a:rPr>
              <a:t>Powerless</a:t>
            </a:r>
          </a:p>
          <a:p>
            <a:pPr marL="0" indent="0">
              <a:buNone/>
            </a:pPr>
            <a:r>
              <a:rPr lang="en-US" dirty="0">
                <a:solidFill>
                  <a:schemeClr val="accent2">
                    <a:lumMod val="75000"/>
                  </a:schemeClr>
                </a:solidFill>
              </a:rPr>
              <a:t>Numb</a:t>
            </a:r>
          </a:p>
          <a:p>
            <a:pPr marL="0" indent="0">
              <a:buNone/>
            </a:pPr>
            <a:r>
              <a:rPr lang="en-US" dirty="0">
                <a:solidFill>
                  <a:schemeClr val="accent2">
                    <a:lumMod val="75000"/>
                  </a:schemeClr>
                </a:solidFill>
              </a:rPr>
              <a:t>Nervous</a:t>
            </a:r>
          </a:p>
          <a:p>
            <a:pPr marL="0" indent="0">
              <a:buNone/>
            </a:pPr>
            <a:r>
              <a:rPr lang="en-US" dirty="0">
                <a:solidFill>
                  <a:schemeClr val="accent2">
                    <a:lumMod val="75000"/>
                  </a:schemeClr>
                </a:solidFill>
              </a:rPr>
              <a:t>Overwhelmed</a:t>
            </a:r>
          </a:p>
          <a:p>
            <a:pPr marL="0" indent="0">
              <a:buNone/>
            </a:pPr>
            <a:r>
              <a:rPr lang="en-US" dirty="0">
                <a:solidFill>
                  <a:schemeClr val="accent2">
                    <a:lumMod val="75000"/>
                  </a:schemeClr>
                </a:solidFill>
              </a:rPr>
              <a:t>Hopeless</a:t>
            </a:r>
          </a:p>
        </p:txBody>
      </p:sp>
      <p:sp>
        <p:nvSpPr>
          <p:cNvPr id="8" name="Text Placeholder 7"/>
          <p:cNvSpPr>
            <a:spLocks noGrp="1"/>
          </p:cNvSpPr>
          <p:nvPr>
            <p:ph type="body" sz="quarter" idx="3"/>
          </p:nvPr>
        </p:nvSpPr>
        <p:spPr/>
        <p:txBody>
          <a:bodyPr/>
          <a:lstStyle/>
          <a:p>
            <a:r>
              <a:rPr lang="en-US" sz="2800" u="sng" dirty="0">
                <a:solidFill>
                  <a:schemeClr val="accent2">
                    <a:lumMod val="75000"/>
                  </a:schemeClr>
                </a:solidFill>
              </a:rPr>
              <a:t>PASD is here to offer:</a:t>
            </a:r>
          </a:p>
        </p:txBody>
      </p:sp>
      <p:sp>
        <p:nvSpPr>
          <p:cNvPr id="9" name="Content Placeholder 8"/>
          <p:cNvSpPr>
            <a:spLocks noGrp="1"/>
          </p:cNvSpPr>
          <p:nvPr>
            <p:ph sz="quarter" idx="4"/>
          </p:nvPr>
        </p:nvSpPr>
        <p:spPr>
          <a:xfrm>
            <a:off x="6217709" y="2926052"/>
            <a:ext cx="5393100" cy="2931409"/>
          </a:xfrm>
        </p:spPr>
        <p:txBody>
          <a:bodyPr numCol="3">
            <a:normAutofit/>
          </a:bodyPr>
          <a:lstStyle/>
          <a:p>
            <a:pPr marL="0" indent="0">
              <a:buNone/>
            </a:pPr>
            <a:r>
              <a:rPr lang="en-US" dirty="0">
                <a:solidFill>
                  <a:schemeClr val="accent2">
                    <a:lumMod val="75000"/>
                  </a:schemeClr>
                </a:solidFill>
              </a:rPr>
              <a:t>Compassion</a:t>
            </a:r>
          </a:p>
          <a:p>
            <a:pPr marL="0" indent="0">
              <a:buNone/>
            </a:pPr>
            <a:r>
              <a:rPr lang="en-US" dirty="0">
                <a:solidFill>
                  <a:schemeClr val="accent2">
                    <a:lumMod val="75000"/>
                  </a:schemeClr>
                </a:solidFill>
              </a:rPr>
              <a:t>Care</a:t>
            </a:r>
          </a:p>
          <a:p>
            <a:pPr marL="0" indent="0">
              <a:buNone/>
            </a:pPr>
            <a:r>
              <a:rPr lang="en-US" dirty="0">
                <a:solidFill>
                  <a:schemeClr val="accent2">
                    <a:lumMod val="75000"/>
                  </a:schemeClr>
                </a:solidFill>
              </a:rPr>
              <a:t>Safety</a:t>
            </a:r>
          </a:p>
          <a:p>
            <a:pPr marL="0" indent="0">
              <a:buNone/>
            </a:pPr>
            <a:r>
              <a:rPr lang="en-US" dirty="0">
                <a:solidFill>
                  <a:schemeClr val="accent2">
                    <a:lumMod val="75000"/>
                  </a:schemeClr>
                </a:solidFill>
              </a:rPr>
              <a:t>Kindness</a:t>
            </a:r>
          </a:p>
          <a:p>
            <a:pPr marL="0" indent="0">
              <a:buNone/>
            </a:pPr>
            <a:r>
              <a:rPr lang="en-US" dirty="0">
                <a:solidFill>
                  <a:schemeClr val="accent2">
                    <a:lumMod val="75000"/>
                  </a:schemeClr>
                </a:solidFill>
              </a:rPr>
              <a:t>Empathy</a:t>
            </a:r>
          </a:p>
          <a:p>
            <a:pPr marL="0" indent="0">
              <a:buNone/>
            </a:pPr>
            <a:r>
              <a:rPr lang="en-US" dirty="0">
                <a:solidFill>
                  <a:schemeClr val="accent2">
                    <a:lumMod val="75000"/>
                  </a:schemeClr>
                </a:solidFill>
              </a:rPr>
              <a:t>Understanding</a:t>
            </a:r>
          </a:p>
          <a:p>
            <a:pPr marL="0" indent="0">
              <a:buNone/>
            </a:pPr>
            <a:r>
              <a:rPr lang="en-US" dirty="0">
                <a:solidFill>
                  <a:schemeClr val="accent2">
                    <a:lumMod val="75000"/>
                  </a:schemeClr>
                </a:solidFill>
              </a:rPr>
              <a:t>Trust</a:t>
            </a:r>
          </a:p>
          <a:p>
            <a:pPr marL="0" indent="0">
              <a:buNone/>
            </a:pPr>
            <a:r>
              <a:rPr lang="en-US" dirty="0">
                <a:solidFill>
                  <a:schemeClr val="accent2">
                    <a:lumMod val="75000"/>
                  </a:schemeClr>
                </a:solidFill>
              </a:rPr>
              <a:t>Support</a:t>
            </a:r>
          </a:p>
          <a:p>
            <a:pPr marL="0" indent="0">
              <a:buNone/>
            </a:pPr>
            <a:r>
              <a:rPr lang="en-US" dirty="0">
                <a:solidFill>
                  <a:schemeClr val="accent2">
                    <a:lumMod val="75000"/>
                  </a:schemeClr>
                </a:solidFill>
              </a:rPr>
              <a:t>Patients </a:t>
            </a:r>
          </a:p>
          <a:p>
            <a:pPr marL="0" indent="0">
              <a:buNone/>
            </a:pPr>
            <a:r>
              <a:rPr lang="en-US" dirty="0">
                <a:solidFill>
                  <a:schemeClr val="accent2">
                    <a:lumMod val="75000"/>
                  </a:schemeClr>
                </a:solidFill>
              </a:rPr>
              <a:t>Friendship</a:t>
            </a:r>
          </a:p>
          <a:p>
            <a:pPr marL="0" indent="0">
              <a:buNone/>
            </a:pPr>
            <a:r>
              <a:rPr lang="en-US" dirty="0">
                <a:solidFill>
                  <a:schemeClr val="accent2">
                    <a:lumMod val="75000"/>
                  </a:schemeClr>
                </a:solidFill>
              </a:rPr>
              <a:t>Quality</a:t>
            </a:r>
          </a:p>
          <a:p>
            <a:pPr marL="0" indent="0">
              <a:buNone/>
            </a:pPr>
            <a:r>
              <a:rPr lang="en-US" dirty="0">
                <a:solidFill>
                  <a:schemeClr val="accent2">
                    <a:lumMod val="75000"/>
                  </a:schemeClr>
                </a:solidFill>
              </a:rPr>
              <a:t>Connection</a:t>
            </a:r>
          </a:p>
          <a:p>
            <a:pPr marL="0" indent="0">
              <a:buNone/>
            </a:pPr>
            <a:r>
              <a:rPr lang="en-US" dirty="0">
                <a:solidFill>
                  <a:schemeClr val="accent2">
                    <a:lumMod val="75000"/>
                  </a:schemeClr>
                </a:solidFill>
              </a:rPr>
              <a:t>Time</a:t>
            </a:r>
          </a:p>
          <a:p>
            <a:pPr marL="0" indent="0">
              <a:buNone/>
            </a:pPr>
            <a:r>
              <a:rPr lang="en-US" dirty="0">
                <a:solidFill>
                  <a:schemeClr val="accent2">
                    <a:lumMod val="75000"/>
                  </a:schemeClr>
                </a:solidFill>
              </a:rPr>
              <a:t>Hope</a:t>
            </a:r>
          </a:p>
          <a:p>
            <a:pPr marL="0" indent="0">
              <a:buNone/>
            </a:pPr>
            <a:r>
              <a:rPr lang="en-US" dirty="0">
                <a:solidFill>
                  <a:schemeClr val="accent2">
                    <a:lumMod val="75000"/>
                  </a:schemeClr>
                </a:solidFill>
              </a:rPr>
              <a:t>Humanity </a:t>
            </a:r>
          </a:p>
          <a:p>
            <a:pPr marL="0" indent="0">
              <a:buNone/>
            </a:pPr>
            <a:r>
              <a:rPr lang="en-US" dirty="0">
                <a:solidFill>
                  <a:schemeClr val="accent2">
                    <a:lumMod val="75000"/>
                  </a:schemeClr>
                </a:solidFill>
              </a:rPr>
              <a:t>Warmth</a:t>
            </a:r>
          </a:p>
          <a:p>
            <a:pPr marL="0" indent="0">
              <a:buNone/>
            </a:pPr>
            <a:r>
              <a:rPr lang="en-US" dirty="0">
                <a:solidFill>
                  <a:schemeClr val="accent2">
                    <a:lumMod val="75000"/>
                  </a:schemeClr>
                </a:solidFill>
              </a:rPr>
              <a:t>Encouragement</a:t>
            </a:r>
          </a:p>
          <a:p>
            <a:pPr marL="0" indent="0">
              <a:buNone/>
            </a:pPr>
            <a:r>
              <a:rPr lang="en-US" dirty="0">
                <a:solidFill>
                  <a:schemeClr val="accent2">
                    <a:lumMod val="75000"/>
                  </a:schemeClr>
                </a:solidFill>
              </a:rPr>
              <a:t>Answers</a:t>
            </a:r>
          </a:p>
          <a:p>
            <a:pPr marL="0" indent="0">
              <a:buNone/>
            </a:pPr>
            <a:r>
              <a:rPr lang="en-US" dirty="0">
                <a:solidFill>
                  <a:schemeClr val="accent2">
                    <a:lumMod val="75000"/>
                  </a:schemeClr>
                </a:solidFill>
              </a:rPr>
              <a:t>Communication</a:t>
            </a:r>
          </a:p>
          <a:p>
            <a:pPr marL="0" indent="0">
              <a:buNone/>
            </a:pPr>
            <a:r>
              <a:rPr lang="en-US" dirty="0">
                <a:solidFill>
                  <a:schemeClr val="accent2">
                    <a:lumMod val="75000"/>
                  </a:schemeClr>
                </a:solidFill>
              </a:rPr>
              <a:t>Comfort </a:t>
            </a:r>
          </a:p>
          <a:p>
            <a:pPr marL="0" indent="0">
              <a:buNone/>
            </a:pPr>
            <a:r>
              <a:rPr lang="en-US" dirty="0">
                <a:solidFill>
                  <a:schemeClr val="accent2">
                    <a:lumMod val="75000"/>
                  </a:schemeClr>
                </a:solidFill>
              </a:rPr>
              <a:t>Gentility </a:t>
            </a:r>
          </a:p>
        </p:txBody>
      </p:sp>
      <p:sp>
        <p:nvSpPr>
          <p:cNvPr id="11" name="Text Placeholder 10"/>
          <p:cNvSpPr>
            <a:spLocks noGrp="1"/>
          </p:cNvSpPr>
          <p:nvPr>
            <p:ph type="body" idx="1"/>
          </p:nvPr>
        </p:nvSpPr>
        <p:spPr/>
        <p:txBody>
          <a:bodyPr/>
          <a:lstStyle/>
          <a:p>
            <a:r>
              <a:rPr lang="en-US" sz="2800" u="sng" dirty="0">
                <a:solidFill>
                  <a:schemeClr val="accent2">
                    <a:lumMod val="75000"/>
                  </a:schemeClr>
                </a:solidFill>
              </a:rPr>
              <a:t>You may be feeling:</a:t>
            </a:r>
          </a:p>
        </p:txBody>
      </p:sp>
      <p:cxnSp>
        <p:nvCxnSpPr>
          <p:cNvPr id="13" name="Straight Connector 12"/>
          <p:cNvCxnSpPr/>
          <p:nvPr/>
        </p:nvCxnSpPr>
        <p:spPr>
          <a:xfrm flipH="1">
            <a:off x="5526157" y="3021496"/>
            <a:ext cx="13252" cy="2835966"/>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94099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816" y="4443984"/>
            <a:ext cx="11366231" cy="566927"/>
          </a:xfrm>
        </p:spPr>
        <p:txBody>
          <a:bodyPr>
            <a:noAutofit/>
          </a:bodyPr>
          <a:lstStyle/>
          <a:p>
            <a:r>
              <a:rPr lang="en-US" sz="2100" dirty="0"/>
              <a:t>The Good Start Program is here to welcome you into our community of care</a:t>
            </a:r>
          </a:p>
        </p:txBody>
      </p:sp>
      <p:pic>
        <p:nvPicPr>
          <p:cNvPr id="5"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t="26485" b="26485"/>
          <a:stretch>
            <a:fillRect/>
          </a:stretch>
        </p:blipFill>
        <p:spPr/>
      </p:pic>
      <p:sp>
        <p:nvSpPr>
          <p:cNvPr id="3" name="Slide Number Placeholder 2"/>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038210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Having a Positive Attitude </a:t>
            </a:r>
          </a:p>
        </p:txBody>
      </p:sp>
      <p:pic>
        <p:nvPicPr>
          <p:cNvPr id="8" name="Content Placeholder 7"/>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5829"/>
          <a:stretch/>
        </p:blipFill>
        <p:spPr>
          <a:xfrm>
            <a:off x="6894123" y="2227263"/>
            <a:ext cx="4259061" cy="3633787"/>
          </a:xfrm>
        </p:spPr>
      </p:pic>
      <p:sp>
        <p:nvSpPr>
          <p:cNvPr id="10" name="Content Placeholder 9"/>
          <p:cNvSpPr>
            <a:spLocks noGrp="1"/>
          </p:cNvSpPr>
          <p:nvPr>
            <p:ph sz="half" idx="1"/>
          </p:nvPr>
        </p:nvSpPr>
        <p:spPr/>
        <p:txBody>
          <a:bodyPr>
            <a:normAutofit/>
          </a:bodyPr>
          <a:lstStyle/>
          <a:p>
            <a:r>
              <a:rPr lang="en-US" sz="2400" dirty="0"/>
              <a:t>You are NOT alone!</a:t>
            </a:r>
          </a:p>
          <a:p>
            <a:r>
              <a:rPr lang="en-US" sz="2400" dirty="0"/>
              <a:t>You can have a great quality of life!</a:t>
            </a:r>
          </a:p>
          <a:p>
            <a:r>
              <a:rPr lang="en-US" sz="2400" dirty="0"/>
              <a:t>You have treatment options available!</a:t>
            </a:r>
          </a:p>
          <a:p>
            <a:r>
              <a:rPr lang="en-US" sz="2400" dirty="0"/>
              <a:t>Staying positive gives you control over your life!</a:t>
            </a:r>
          </a:p>
        </p:txBody>
      </p:sp>
      <p:sp>
        <p:nvSpPr>
          <p:cNvPr id="3" name="Slide Number Placeholder 2"/>
          <p:cNvSpPr>
            <a:spLocks noGrp="1"/>
          </p:cNvSpPr>
          <p:nvPr>
            <p:ph type="sldNum" sz="quarter" idx="12"/>
          </p:nvPr>
        </p:nvSpPr>
        <p:spPr/>
        <p:txBody>
          <a:bodyPr/>
          <a:lstStyle/>
          <a:p>
            <a:fld id="{5D84065D-F351-4B03-BD91-D8A6B8D4B362}" type="slidenum">
              <a:rPr lang="en-US" smtClean="0"/>
              <a:pPr/>
              <a:t>6</a:t>
            </a:fld>
            <a:endParaRPr lang="en-US" dirty="0"/>
          </a:p>
        </p:txBody>
      </p:sp>
    </p:spTree>
    <p:extLst>
      <p:ext uri="{BB962C8B-B14F-4D97-AF65-F5344CB8AC3E}">
        <p14:creationId xmlns:p14="http://schemas.microsoft.com/office/powerpoint/2010/main" val="81341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612648"/>
            <a:ext cx="11029616" cy="1252728"/>
          </a:xfrm>
        </p:spPr>
        <p:txBody>
          <a:bodyPr>
            <a:noAutofit/>
          </a:bodyPr>
          <a:lstStyle/>
          <a:p>
            <a:r>
              <a:rPr lang="en-US" dirty="0"/>
              <a:t>MINDFULNESS</a:t>
            </a:r>
            <a:br>
              <a:rPr lang="en-US" sz="1100" dirty="0"/>
            </a:br>
            <a:endParaRPr lang="en-US" sz="1100" dirty="0"/>
          </a:p>
        </p:txBody>
      </p:sp>
      <p:sp>
        <p:nvSpPr>
          <p:cNvPr id="4" name="Content Placeholder 3"/>
          <p:cNvSpPr>
            <a:spLocks noGrp="1"/>
          </p:cNvSpPr>
          <p:nvPr>
            <p:ph sz="half" idx="1"/>
          </p:nvPr>
        </p:nvSpPr>
        <p:spPr>
          <a:xfrm>
            <a:off x="581076" y="1861799"/>
            <a:ext cx="5422390" cy="2435882"/>
          </a:xfrm>
        </p:spPr>
        <p:txBody>
          <a:bodyPr>
            <a:normAutofit/>
          </a:bodyPr>
          <a:lstStyle/>
          <a:p>
            <a:pPr lvl="1"/>
            <a:r>
              <a:rPr lang="en-US" sz="1800" dirty="0"/>
              <a:t>The quality or state of being conscious or aware of something.</a:t>
            </a:r>
          </a:p>
          <a:p>
            <a:pPr lvl="1"/>
            <a:r>
              <a:rPr lang="en-US" sz="1800" dirty="0"/>
              <a:t>A mental state achieved by focusing one's awareness on the present moment, while calmly acknowledging and accepting one's feelings, thoughts, and bodily sensations, used as a therapeutic technique.</a:t>
            </a:r>
          </a:p>
        </p:txBody>
      </p:sp>
      <p:sp>
        <p:nvSpPr>
          <p:cNvPr id="7" name="Content Placeholder 6"/>
          <p:cNvSpPr>
            <a:spLocks noGrp="1"/>
          </p:cNvSpPr>
          <p:nvPr>
            <p:ph sz="half" idx="2"/>
          </p:nvPr>
        </p:nvSpPr>
        <p:spPr>
          <a:xfrm>
            <a:off x="6188417" y="1861798"/>
            <a:ext cx="5422392" cy="2435883"/>
          </a:xfrm>
        </p:spPr>
        <p:txBody>
          <a:bodyPr>
            <a:normAutofit/>
          </a:bodyPr>
          <a:lstStyle/>
          <a:p>
            <a:r>
              <a:rPr lang="en-US" dirty="0"/>
              <a:t>Mindfulness can lead to structural changes in brain areas affected by PD.</a:t>
            </a:r>
          </a:p>
          <a:p>
            <a:r>
              <a:rPr lang="en-US" dirty="0"/>
              <a:t>Mindfulness training can improve quality of life, combat depression and reduce fatigue.</a:t>
            </a:r>
          </a:p>
          <a:p>
            <a:r>
              <a:rPr lang="en-US" dirty="0"/>
              <a:t>Mindfulness can help with movement, postural stability and reduce stress.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94" y="4242816"/>
            <a:ext cx="11214566" cy="2505456"/>
          </a:xfrm>
          <a:prstGeom prst="rect">
            <a:avLst/>
          </a:prstGeom>
        </p:spPr>
      </p:pic>
      <p:sp>
        <p:nvSpPr>
          <p:cNvPr id="3" name="TextBox 2"/>
          <p:cNvSpPr txBox="1"/>
          <p:nvPr/>
        </p:nvSpPr>
        <p:spPr>
          <a:xfrm>
            <a:off x="4627782" y="6486662"/>
            <a:ext cx="3121269" cy="261610"/>
          </a:xfrm>
          <a:prstGeom prst="rect">
            <a:avLst/>
          </a:prstGeom>
          <a:noFill/>
        </p:spPr>
        <p:txBody>
          <a:bodyPr wrap="square" rtlCol="0">
            <a:spAutoFit/>
          </a:bodyPr>
          <a:lstStyle/>
          <a:p>
            <a:r>
              <a:rPr lang="en-US" sz="1100" dirty="0">
                <a:hlinkClick r:id="rId4"/>
              </a:rPr>
              <a:t>https://www.youtube.com/watch?v=IuZDiEIxx54</a:t>
            </a:r>
            <a:r>
              <a:rPr lang="en-US" sz="1100" dirty="0"/>
              <a:t> </a:t>
            </a:r>
          </a:p>
        </p:txBody>
      </p:sp>
      <p:sp>
        <p:nvSpPr>
          <p:cNvPr id="5" name="Slide Number Placeholder 4"/>
          <p:cNvSpPr>
            <a:spLocks noGrp="1"/>
          </p:cNvSpPr>
          <p:nvPr>
            <p:ph type="sldNum" sz="quarter" idx="12"/>
          </p:nvPr>
        </p:nvSpPr>
        <p:spPr/>
        <p:txBody>
          <a:bodyPr/>
          <a:lstStyle/>
          <a:p>
            <a:fld id="{5D84065D-F351-4B03-BD91-D8A6B8D4B362}" type="slidenum">
              <a:rPr lang="en-US" smtClean="0"/>
              <a:pPr/>
              <a:t>7</a:t>
            </a:fld>
            <a:endParaRPr lang="en-US" dirty="0"/>
          </a:p>
        </p:txBody>
      </p:sp>
    </p:spTree>
    <p:extLst>
      <p:ext uri="{BB962C8B-B14F-4D97-AF65-F5344CB8AC3E}">
        <p14:creationId xmlns:p14="http://schemas.microsoft.com/office/powerpoint/2010/main" val="2874036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Background on Parkinson’s: </a:t>
            </a:r>
            <a:br>
              <a:rPr lang="en-US" dirty="0"/>
            </a:br>
            <a:r>
              <a:rPr lang="en-US" sz="1600" dirty="0"/>
              <a:t>DR. James Parkinson (11April 1755 – 21 December 1824) was an English surgeon,  apothecary, geologist, paleontologist and political activist who is best known for his 1817 work ON An Essay CALLED the Shaking Palsy in which he was the first to describe "paralysis </a:t>
            </a:r>
            <a:r>
              <a:rPr lang="en-US" sz="1600" dirty="0" err="1"/>
              <a:t>agitans</a:t>
            </a:r>
            <a:r>
              <a:rPr lang="en-US" sz="1600" dirty="0"/>
              <a:t>.” a condition that would later be renamed Parkinson's disease. </a:t>
            </a:r>
          </a:p>
        </p:txBody>
      </p:sp>
      <p:sp>
        <p:nvSpPr>
          <p:cNvPr id="3" name="Content Placeholder 2"/>
          <p:cNvSpPr>
            <a:spLocks noGrp="1"/>
          </p:cNvSpPr>
          <p:nvPr>
            <p:ph type="subTitle" idx="1"/>
          </p:nvPr>
        </p:nvSpPr>
        <p:spPr>
          <a:xfrm>
            <a:off x="581191" y="3151163"/>
            <a:ext cx="10993546" cy="3179409"/>
          </a:xfrm>
        </p:spPr>
        <p:txBody>
          <a:bodyPr>
            <a:noAutofit/>
          </a:bodyPr>
          <a:lstStyle/>
          <a:p>
            <a:pPr marL="571500" indent="-571500">
              <a:buFont typeface="Arial" panose="020B0604020202020204" pitchFamily="34" charset="0"/>
              <a:buChar char="•"/>
            </a:pPr>
            <a:r>
              <a:rPr lang="en-US" sz="2300" dirty="0">
                <a:solidFill>
                  <a:schemeClr val="bg1"/>
                </a:solidFill>
                <a:latin typeface="+mj-lt"/>
              </a:rPr>
              <a:t>Estimated 10 million worldwide </a:t>
            </a:r>
          </a:p>
          <a:p>
            <a:pPr marL="571500" indent="-571500">
              <a:buFont typeface="Arial" panose="020B0604020202020204" pitchFamily="34" charset="0"/>
              <a:buChar char="•"/>
            </a:pPr>
            <a:r>
              <a:rPr lang="en-US" sz="2300" dirty="0">
                <a:solidFill>
                  <a:schemeClr val="bg1"/>
                </a:solidFill>
                <a:latin typeface="+mj-lt"/>
              </a:rPr>
              <a:t>Estimated 1 million nationally </a:t>
            </a:r>
          </a:p>
          <a:p>
            <a:pPr marL="571500" indent="-571500">
              <a:buFont typeface="Arial" panose="020B0604020202020204" pitchFamily="34" charset="0"/>
              <a:buChar char="•"/>
            </a:pPr>
            <a:r>
              <a:rPr lang="en-US" sz="2300" dirty="0">
                <a:solidFill>
                  <a:schemeClr val="bg1"/>
                </a:solidFill>
                <a:latin typeface="+mj-lt"/>
              </a:rPr>
              <a:t>60,000 people are diagnosed each year in the U.S.</a:t>
            </a:r>
          </a:p>
          <a:p>
            <a:pPr marL="571500" indent="-571500">
              <a:buFont typeface="Arial" panose="020B0604020202020204" pitchFamily="34" charset="0"/>
              <a:buChar char="•"/>
            </a:pPr>
            <a:r>
              <a:rPr lang="en-US" sz="2300" dirty="0">
                <a:solidFill>
                  <a:schemeClr val="bg1"/>
                </a:solidFill>
                <a:latin typeface="+mj-lt"/>
              </a:rPr>
              <a:t>Estimated that 60, 000 people (PATIENTS, CARE PARTNERS AND FAMILIES) are Affected by PD in San Diego County</a:t>
            </a:r>
          </a:p>
          <a:p>
            <a:pPr marL="571500" indent="-571500">
              <a:buFont typeface="Arial" panose="020B0604020202020204" pitchFamily="34" charset="0"/>
              <a:buChar char="•"/>
            </a:pPr>
            <a:r>
              <a:rPr lang="en-US" sz="2300" dirty="0">
                <a:solidFill>
                  <a:schemeClr val="bg1"/>
                </a:solidFill>
                <a:latin typeface="+mj-lt"/>
              </a:rPr>
              <a:t>Parkinson's strikes 50 percent more men than women</a:t>
            </a:r>
          </a:p>
          <a:p>
            <a:pPr marL="571500" indent="-571500">
              <a:buFont typeface="Arial" panose="020B0604020202020204" pitchFamily="34" charset="0"/>
              <a:buChar char="•"/>
            </a:pPr>
            <a:r>
              <a:rPr lang="en-US" sz="2300" dirty="0">
                <a:solidFill>
                  <a:schemeClr val="bg1"/>
                </a:solidFill>
                <a:latin typeface="+mj-lt"/>
              </a:rPr>
              <a:t>The average age of onset is 60</a:t>
            </a:r>
          </a:p>
          <a:p>
            <a:r>
              <a:rPr lang="en-US" sz="2300" dirty="0">
                <a:solidFill>
                  <a:schemeClr val="bg1"/>
                </a:solidFill>
              </a:rPr>
              <a:t> </a:t>
            </a:r>
          </a:p>
          <a:p>
            <a:endParaRPr lang="en-US" sz="2300" dirty="0"/>
          </a:p>
          <a:p>
            <a:endParaRPr lang="en-US" sz="2300" dirty="0"/>
          </a:p>
          <a:p>
            <a:endParaRPr lang="en-US" sz="2300" dirty="0"/>
          </a:p>
          <a:p>
            <a:endParaRPr lang="en-US" sz="23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265014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Understanding Parkinson's Disease</a:t>
            </a:r>
          </a:p>
        </p:txBody>
      </p:sp>
      <p:sp>
        <p:nvSpPr>
          <p:cNvPr id="3" name="Subtitle 2"/>
          <p:cNvSpPr>
            <a:spLocks noGrp="1"/>
          </p:cNvSpPr>
          <p:nvPr>
            <p:ph type="subTitle" idx="1"/>
          </p:nvPr>
        </p:nvSpPr>
        <p:spPr/>
        <p:txBody>
          <a:bodyPr/>
          <a:lstStyle/>
          <a:p>
            <a:r>
              <a:rPr lang="en-US" dirty="0"/>
              <a:t>Definition </a:t>
            </a:r>
          </a:p>
        </p:txBody>
      </p:sp>
      <p:sp>
        <p:nvSpPr>
          <p:cNvPr id="4" name="TextBox 3"/>
          <p:cNvSpPr txBox="1"/>
          <p:nvPr/>
        </p:nvSpPr>
        <p:spPr>
          <a:xfrm>
            <a:off x="5574773" y="3323761"/>
            <a:ext cx="5999967" cy="3046988"/>
          </a:xfrm>
          <a:prstGeom prst="rect">
            <a:avLst/>
          </a:prstGeom>
          <a:noFill/>
        </p:spPr>
        <p:txBody>
          <a:bodyPr wrap="square" numCol="1" rtlCol="0">
            <a:spAutoFit/>
          </a:bodyPr>
          <a:lstStyle/>
          <a:p>
            <a:pPr algn="just"/>
            <a:r>
              <a:rPr lang="en-US" altLang="en-US" sz="2400" dirty="0">
                <a:solidFill>
                  <a:schemeClr val="bg1"/>
                </a:solidFill>
                <a:latin typeface="+mj-lt"/>
              </a:rPr>
              <a:t>The substantia </a:t>
            </a:r>
            <a:r>
              <a:rPr lang="en-US" altLang="en-US" sz="2400" dirty="0" err="1">
                <a:solidFill>
                  <a:schemeClr val="bg1"/>
                </a:solidFill>
                <a:latin typeface="+mj-lt"/>
              </a:rPr>
              <a:t>nigra</a:t>
            </a:r>
            <a:r>
              <a:rPr lang="en-US" altLang="en-US" sz="2400" dirty="0">
                <a:solidFill>
                  <a:schemeClr val="bg1"/>
                </a:solidFill>
                <a:latin typeface="+mj-lt"/>
              </a:rPr>
              <a:t> cells produce dopamine, a chemical messenger responsible for transmitting signals within the brain that allow for coordination of movement. </a:t>
            </a:r>
            <a:r>
              <a:rPr lang="en-US" sz="2400" dirty="0">
                <a:solidFill>
                  <a:schemeClr val="bg1"/>
                </a:solidFill>
                <a:latin typeface="+mj-lt"/>
              </a:rPr>
              <a:t>Loss of dopamine causes neurons to fire without normal control, leaving patients less able to direct or control their movement. </a:t>
            </a:r>
          </a:p>
          <a:p>
            <a:endParaRPr lang="en-US" altLang="en-US" sz="2400" dirty="0">
              <a:solidFill>
                <a:schemeClr val="bg1"/>
              </a:solidFill>
              <a:latin typeface="Garamond" panose="02020404030301010803" pitchFamily="18" charset="0"/>
            </a:endParaRPr>
          </a:p>
        </p:txBody>
      </p:sp>
      <p:sp>
        <p:nvSpPr>
          <p:cNvPr id="7" name="TextBox 6"/>
          <p:cNvSpPr txBox="1"/>
          <p:nvPr/>
        </p:nvSpPr>
        <p:spPr>
          <a:xfrm>
            <a:off x="581191" y="3323761"/>
            <a:ext cx="4479324" cy="2308324"/>
          </a:xfrm>
          <a:prstGeom prst="rect">
            <a:avLst/>
          </a:prstGeom>
          <a:noFill/>
        </p:spPr>
        <p:txBody>
          <a:bodyPr wrap="square" rtlCol="0">
            <a:spAutoFit/>
          </a:bodyPr>
          <a:lstStyle/>
          <a:p>
            <a:pPr algn="just"/>
            <a:r>
              <a:rPr lang="en-US" altLang="en-US" sz="2400" dirty="0">
                <a:solidFill>
                  <a:schemeClr val="bg1"/>
                </a:solidFill>
                <a:latin typeface="+mj-lt"/>
              </a:rPr>
              <a:t>Parkinson's disease is a disorder of the central nervous system that results from the loss of cells in various parts of the brain, including a region called the substantia </a:t>
            </a:r>
            <a:r>
              <a:rPr lang="en-US" altLang="en-US" sz="2400" dirty="0" err="1">
                <a:solidFill>
                  <a:schemeClr val="bg1"/>
                </a:solidFill>
                <a:latin typeface="+mj-lt"/>
              </a:rPr>
              <a:t>nigra</a:t>
            </a:r>
            <a:r>
              <a:rPr lang="en-US" altLang="en-US" sz="2400" dirty="0">
                <a:solidFill>
                  <a:schemeClr val="bg1"/>
                </a:solidFill>
                <a:latin typeface="+mj-lt"/>
              </a:rPr>
              <a:t>.</a:t>
            </a:r>
          </a:p>
        </p:txBody>
      </p:sp>
      <p:sp>
        <p:nvSpPr>
          <p:cNvPr id="8" name="TextBox 7"/>
          <p:cNvSpPr txBox="1"/>
          <p:nvPr/>
        </p:nvSpPr>
        <p:spPr>
          <a:xfrm>
            <a:off x="9821787" y="6001417"/>
            <a:ext cx="2267211" cy="369332"/>
          </a:xfrm>
          <a:prstGeom prst="rect">
            <a:avLst/>
          </a:prstGeom>
          <a:noFill/>
        </p:spPr>
        <p:txBody>
          <a:bodyPr wrap="square" rtlCol="0">
            <a:spAutoFit/>
          </a:bodyPr>
          <a:lstStyle/>
          <a:p>
            <a:r>
              <a:rPr lang="en-US" dirty="0"/>
              <a:t>(</a:t>
            </a:r>
            <a:r>
              <a:rPr lang="en-US" sz="1200" dirty="0"/>
              <a:t>Michael J. Fox Foundation)</a:t>
            </a:r>
          </a:p>
        </p:txBody>
      </p:sp>
      <p:sp>
        <p:nvSpPr>
          <p:cNvPr id="5" name="Slide Number Placeholder 4"/>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83990747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2171</TotalTime>
  <Words>3500</Words>
  <Application>Microsoft Office PowerPoint</Application>
  <PresentationFormat>Widescreen</PresentationFormat>
  <Paragraphs>575</Paragraphs>
  <Slides>29</Slides>
  <Notes>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Garamond</vt:lpstr>
      <vt:lpstr>Gill Sans MT</vt:lpstr>
      <vt:lpstr>Wingdings</vt:lpstr>
      <vt:lpstr>Wingdings 2</vt:lpstr>
      <vt:lpstr>Dividend</vt:lpstr>
      <vt:lpstr>The Good Start Program June 6, 2018 </vt:lpstr>
      <vt:lpstr>PowerPoint Presentation</vt:lpstr>
      <vt:lpstr>Purpose of workshop: To get You off on a Good Start </vt:lpstr>
      <vt:lpstr>You are not alone</vt:lpstr>
      <vt:lpstr>The Good Start Program is here to welcome you into our community of care</vt:lpstr>
      <vt:lpstr>Having a Positive Attitude </vt:lpstr>
      <vt:lpstr>MINDFULNESS </vt:lpstr>
      <vt:lpstr>Background on Parkinson’s:  DR. James Parkinson (11April 1755 – 21 December 1824) was an English surgeon,  apothecary, geologist, paleontologist and political activist who is best known for his 1817 work ON An Essay CALLED the Shaking Palsy in which he was the first to describe "paralysis agitans.” a condition that would later be renamed Parkinson's disease. </vt:lpstr>
      <vt:lpstr>Understanding Parkinson's Disease</vt:lpstr>
      <vt:lpstr>Dopamine</vt:lpstr>
      <vt:lpstr>Symptoms: Vary from person to person</vt:lpstr>
      <vt:lpstr>Parkinson's Disease Foundation </vt:lpstr>
      <vt:lpstr>Choosing a Doctor:  NeurologistS &amp; Movement Disorder SpecialistS  </vt:lpstr>
      <vt:lpstr>   Current Medications Available </vt:lpstr>
      <vt:lpstr>Current Research </vt:lpstr>
      <vt:lpstr>Lets have some fun! </vt:lpstr>
      <vt:lpstr>Nutrition: Food for the BRAIN  </vt:lpstr>
      <vt:lpstr>Exercise: engaging in Physical Activity &amp; MOVEMENT</vt:lpstr>
      <vt:lpstr>LIFE STYLE CHANGEs TO Enhance your quality of Life</vt:lpstr>
      <vt:lpstr>physical and occupational THERAPY:  increase strength, endurance, Gait, balance, and help relieve pain</vt:lpstr>
      <vt:lpstr>Speech Therapy</vt:lpstr>
      <vt:lpstr>Important Legal Documents: </vt:lpstr>
      <vt:lpstr>VA Benefits: http://www.vabenefits.vba.va.gov OR Phone 1-800-827-1000 </vt:lpstr>
      <vt:lpstr>Care partner</vt:lpstr>
      <vt:lpstr>Support groups </vt:lpstr>
      <vt:lpstr>Exercise and other therapies</vt:lpstr>
      <vt:lpstr>Therapeutic Music and Voice programs</vt:lpstr>
      <vt:lpstr>Power points and video presentations from Empowerment for Parkinson's Day available at </vt:lpstr>
      <vt:lpstr>PowerPoint Presentation</vt:lpstr>
    </vt:vector>
  </TitlesOfParts>
  <Company>University of San Diego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Good Start Program</dc:title>
  <dc:creator>patron</dc:creator>
  <cp:lastModifiedBy>Diane Ailor</cp:lastModifiedBy>
  <cp:revision>219</cp:revision>
  <cp:lastPrinted>2018-01-05T21:31:53Z</cp:lastPrinted>
  <dcterms:created xsi:type="dcterms:W3CDTF">2017-12-17T20:53:56Z</dcterms:created>
  <dcterms:modified xsi:type="dcterms:W3CDTF">2018-06-08T18:16:34Z</dcterms:modified>
</cp:coreProperties>
</file>